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23"/>
  </p:notesMasterIdLst>
  <p:sldIdLst>
    <p:sldId id="256" r:id="rId2"/>
    <p:sldId id="257" r:id="rId3"/>
    <p:sldId id="258" r:id="rId4"/>
    <p:sldId id="276" r:id="rId5"/>
    <p:sldId id="274" r:id="rId6"/>
    <p:sldId id="275" r:id="rId7"/>
    <p:sldId id="259" r:id="rId8"/>
    <p:sldId id="260" r:id="rId9"/>
    <p:sldId id="261" r:id="rId10"/>
    <p:sldId id="264" r:id="rId11"/>
    <p:sldId id="262" r:id="rId12"/>
    <p:sldId id="263" r:id="rId13"/>
    <p:sldId id="265" r:id="rId14"/>
    <p:sldId id="266" r:id="rId15"/>
    <p:sldId id="267" r:id="rId16"/>
    <p:sldId id="268" r:id="rId17"/>
    <p:sldId id="269" r:id="rId18"/>
    <p:sldId id="270" r:id="rId19"/>
    <p:sldId id="271" r:id="rId20"/>
    <p:sldId id="272" r:id="rId21"/>
    <p:sldId id="273" r:id="rId22"/>
  </p:sldIdLst>
  <p:sldSz cx="86360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040" userDrawn="1">
          <p15:clr>
            <a:srgbClr val="A4A3A4"/>
          </p15:clr>
        </p15:guide>
        <p15:guide id="2" pos="2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96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0369" autoAdjust="0"/>
  </p:normalViewPr>
  <p:slideViewPr>
    <p:cSldViewPr snapToGrid="0" showGuides="1">
      <p:cViewPr varScale="1">
        <p:scale>
          <a:sx n="129" d="100"/>
          <a:sy n="129" d="100"/>
        </p:scale>
        <p:origin x="1999" y="75"/>
      </p:cViewPr>
      <p:guideLst>
        <p:guide orient="horz" pos="2040"/>
        <p:guide pos="272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Wiederholung aus Sitzung 1: Fallbeispiel Aaron Hernandez</a:t>
            </a:r>
          </a:p>
          <a:p>
            <a:r>
              <a:t>CTE = chronic traumatic encephalopathy</a:t>
            </a:r>
          </a:p>
          <a:p>
            <a:r>
              <a:t>Läsionen frontal führt zu demenzieller Symptomatik, Veränderung der Persönlichkeit, Aggressivität und geringerer Impulskontrolle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a:spLocks noGrp="1" noRot="1" noChangeAspect="1"/>
          </p:cNvSpPr>
          <p:nvPr>
            <p:ph type="sldImg"/>
          </p:nvPr>
        </p:nvSpPr>
        <p:spPr>
          <a:prstGeom prst="rect">
            <a:avLst/>
          </a:prstGeom>
        </p:spPr>
        <p:txBody>
          <a:bodyPr/>
          <a:lstStyle/>
          <a:p>
            <a:endParaRPr/>
          </a:p>
        </p:txBody>
      </p:sp>
      <p:sp>
        <p:nvSpPr>
          <p:cNvPr id="376" name="Shape 376"/>
          <p:cNvSpPr>
            <a:spLocks noGrp="1"/>
          </p:cNvSpPr>
          <p:nvPr>
            <p:ph type="body" sz="quarter" idx="1"/>
          </p:nvPr>
        </p:nvSpPr>
        <p:spPr>
          <a:prstGeom prst="rect">
            <a:avLst/>
          </a:prstGeom>
        </p:spPr>
        <p:txBody>
          <a:bodyPr/>
          <a:lstStyle/>
          <a:p>
            <a:r>
              <a:t>Leitfrage: Unterscheiden sich Menschen, die sehr jung angefangen haben American Football zu spielen, in Bezug auf Stimmung, Verhaltensregulation und Kognition von Menschen, die später angefangen haben?</a:t>
            </a:r>
          </a:p>
          <a:p>
            <a:endParaRPr/>
          </a:p>
          <a:p>
            <a:r>
              <a:t>Metakognition = über eigene Denkprozesse reflektieren</a:t>
            </a:r>
          </a:p>
          <a:p>
            <a:r>
              <a:t>Verhaltensregulation = erwünschte Verhaltensweisen initiieren, unerwünschte unterdrücken um Ziele zu erreichen</a:t>
            </a:r>
          </a:p>
          <a:p>
            <a:r>
              <a:t>—&gt; alle Unterschiede in den Abbildungen (nächste Slide) signifikant</a:t>
            </a:r>
          </a:p>
          <a:p>
            <a:r>
              <a:t>—&gt; häufige leichte Kopfverletzungen/Erschütterungen in der Jugend beeinflussen v.a. höhere Funktionen, also kognitive und exekutive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Hi Julius, die Deadline zur Abgabe kannst du so festlegen, wie du willst. Sollte nur vor den Klausuren sein, falls jemand seine/ihre Aufgaben nicht abgibt und deshalb die Klausur nicht mitschreiben darf.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r>
              <a:rPr dirty="0" err="1"/>
              <a:t>Hier</a:t>
            </a:r>
            <a:r>
              <a:rPr dirty="0"/>
              <a:t> alle Facts </a:t>
            </a:r>
            <a:r>
              <a:rPr dirty="0" err="1"/>
              <a:t>zu</a:t>
            </a:r>
            <a:r>
              <a:rPr dirty="0"/>
              <a:t> dem Fall, pick </a:t>
            </a:r>
            <a:r>
              <a:rPr dirty="0" err="1"/>
              <a:t>dir</a:t>
            </a:r>
            <a:r>
              <a:rPr dirty="0"/>
              <a:t> das </a:t>
            </a:r>
            <a:r>
              <a:rPr dirty="0" err="1"/>
              <a:t>raus</a:t>
            </a:r>
            <a:r>
              <a:rPr dirty="0"/>
              <a:t>, was </a:t>
            </a:r>
            <a:r>
              <a:rPr dirty="0" err="1"/>
              <a:t>dir</a:t>
            </a:r>
            <a:r>
              <a:rPr dirty="0"/>
              <a:t> </a:t>
            </a:r>
            <a:r>
              <a:rPr dirty="0" err="1"/>
              <a:t>wichtig</a:t>
            </a:r>
            <a:r>
              <a:rPr dirty="0"/>
              <a:t> </a:t>
            </a:r>
            <a:r>
              <a:rPr dirty="0" err="1"/>
              <a:t>erscheint</a:t>
            </a:r>
            <a:r>
              <a:rPr dirty="0"/>
              <a:t> (ich </a:t>
            </a:r>
            <a:r>
              <a:rPr dirty="0" err="1"/>
              <a:t>gehe</a:t>
            </a:r>
            <a:r>
              <a:rPr dirty="0"/>
              <a:t> </a:t>
            </a:r>
            <a:r>
              <a:rPr dirty="0" err="1"/>
              <a:t>v.a.</a:t>
            </a:r>
            <a:r>
              <a:rPr dirty="0"/>
              <a:t> auf die </a:t>
            </a:r>
            <a:r>
              <a:rPr dirty="0" err="1"/>
              <a:t>kognitiven</a:t>
            </a:r>
            <a:r>
              <a:rPr dirty="0"/>
              <a:t> </a:t>
            </a:r>
            <a:r>
              <a:rPr dirty="0" err="1"/>
              <a:t>Defizite</a:t>
            </a:r>
            <a:r>
              <a:rPr dirty="0"/>
              <a:t>, die </a:t>
            </a:r>
            <a:r>
              <a:rPr dirty="0" err="1"/>
              <a:t>Persönlichkeitsveränderungen</a:t>
            </a:r>
            <a:r>
              <a:rPr dirty="0"/>
              <a:t> und den Dave Duerson Act </a:t>
            </a:r>
            <a:r>
              <a:rPr dirty="0" err="1"/>
              <a:t>ein</a:t>
            </a:r>
            <a:r>
              <a:rPr dirty="0"/>
              <a:t>)</a:t>
            </a:r>
          </a:p>
          <a:p>
            <a:endParaRPr dirty="0"/>
          </a:p>
          <a:p>
            <a:r>
              <a:rPr dirty="0"/>
              <a:t>Dave Duerson war </a:t>
            </a:r>
            <a:r>
              <a:rPr dirty="0" err="1"/>
              <a:t>Footballspieler</a:t>
            </a:r>
            <a:r>
              <a:rPr dirty="0"/>
              <a:t> in der NFL, </a:t>
            </a:r>
            <a:r>
              <a:rPr dirty="0" err="1"/>
              <a:t>vornehmlich</a:t>
            </a:r>
            <a:r>
              <a:rPr dirty="0"/>
              <a:t> </a:t>
            </a:r>
            <a:r>
              <a:rPr dirty="0" err="1"/>
              <a:t>bei</a:t>
            </a:r>
            <a:r>
              <a:rPr dirty="0"/>
              <a:t> den Chicago Bears. Er hat 2x den Super Bowl </a:t>
            </a:r>
            <a:r>
              <a:rPr dirty="0" err="1"/>
              <a:t>gewonnen</a:t>
            </a:r>
            <a:r>
              <a:rPr dirty="0"/>
              <a:t>. </a:t>
            </a:r>
          </a:p>
          <a:p>
            <a:r>
              <a:rPr dirty="0"/>
              <a:t>Er hat </a:t>
            </a:r>
            <a:r>
              <a:rPr dirty="0" err="1"/>
              <a:t>außerdem</a:t>
            </a:r>
            <a:r>
              <a:rPr dirty="0"/>
              <a:t> Economics </a:t>
            </a:r>
            <a:r>
              <a:rPr dirty="0" err="1"/>
              <a:t>studiert</a:t>
            </a:r>
            <a:r>
              <a:rPr dirty="0"/>
              <a:t>, um </a:t>
            </a:r>
            <a:r>
              <a:rPr dirty="0" err="1"/>
              <a:t>sich</a:t>
            </a:r>
            <a:r>
              <a:rPr dirty="0"/>
              <a:t> </a:t>
            </a:r>
            <a:r>
              <a:rPr dirty="0" err="1"/>
              <a:t>abzusichern</a:t>
            </a:r>
            <a:r>
              <a:rPr dirty="0"/>
              <a:t>, falls das </a:t>
            </a:r>
            <a:r>
              <a:rPr dirty="0" err="1"/>
              <a:t>mit</a:t>
            </a:r>
            <a:r>
              <a:rPr dirty="0"/>
              <a:t> dem Football </a:t>
            </a:r>
            <a:r>
              <a:rPr dirty="0" err="1"/>
              <a:t>nichts</a:t>
            </a:r>
            <a:r>
              <a:rPr dirty="0"/>
              <a:t> </a:t>
            </a:r>
            <a:r>
              <a:rPr dirty="0" err="1"/>
              <a:t>wird</a:t>
            </a:r>
            <a:r>
              <a:rPr dirty="0"/>
              <a:t>, und </a:t>
            </a:r>
            <a:r>
              <a:rPr dirty="0" err="1"/>
              <a:t>hatte</a:t>
            </a:r>
            <a:r>
              <a:rPr dirty="0"/>
              <a:t> </a:t>
            </a:r>
            <a:r>
              <a:rPr dirty="0" err="1"/>
              <a:t>später</a:t>
            </a:r>
            <a:r>
              <a:rPr dirty="0"/>
              <a:t> </a:t>
            </a:r>
            <a:r>
              <a:rPr dirty="0" err="1"/>
              <a:t>einige</a:t>
            </a:r>
            <a:r>
              <a:rPr dirty="0"/>
              <a:t> Fast-Food-Restaurants (McDonalds, der </a:t>
            </a:r>
            <a:r>
              <a:rPr dirty="0" err="1"/>
              <a:t>Typ</a:t>
            </a:r>
            <a:r>
              <a:rPr dirty="0"/>
              <a:t> </a:t>
            </a:r>
            <a:r>
              <a:rPr dirty="0" err="1"/>
              <a:t>ist</a:t>
            </a:r>
            <a:r>
              <a:rPr dirty="0"/>
              <a:t> </a:t>
            </a:r>
            <a:r>
              <a:rPr dirty="0" err="1"/>
              <a:t>echt</a:t>
            </a:r>
            <a:r>
              <a:rPr dirty="0"/>
              <a:t> so </a:t>
            </a:r>
            <a:r>
              <a:rPr dirty="0" err="1"/>
              <a:t>prototyp-amerikanisch</a:t>
            </a:r>
            <a:r>
              <a:rPr dirty="0"/>
              <a:t> ne…). Sein Net worth </a:t>
            </a:r>
            <a:r>
              <a:rPr dirty="0" err="1"/>
              <a:t>wurde</a:t>
            </a:r>
            <a:r>
              <a:rPr dirty="0"/>
              <a:t> </a:t>
            </a:r>
            <a:r>
              <a:rPr dirty="0" err="1"/>
              <a:t>zeitweise</a:t>
            </a:r>
            <a:r>
              <a:rPr dirty="0"/>
              <a:t> auf 40 </a:t>
            </a:r>
            <a:r>
              <a:rPr dirty="0" err="1"/>
              <a:t>mio</a:t>
            </a:r>
            <a:r>
              <a:rPr dirty="0"/>
              <a:t> US-Dollar </a:t>
            </a:r>
            <a:r>
              <a:rPr dirty="0" err="1"/>
              <a:t>geschätzt</a:t>
            </a:r>
            <a:r>
              <a:rPr dirty="0"/>
              <a:t> und er hat es </a:t>
            </a:r>
            <a:r>
              <a:rPr dirty="0" err="1"/>
              <a:t>trotzdem</a:t>
            </a:r>
            <a:r>
              <a:rPr dirty="0"/>
              <a:t> </a:t>
            </a:r>
            <a:r>
              <a:rPr dirty="0" err="1"/>
              <a:t>hingekriegt</a:t>
            </a:r>
            <a:r>
              <a:rPr dirty="0"/>
              <a:t>, </a:t>
            </a:r>
            <a:r>
              <a:rPr dirty="0" err="1"/>
              <a:t>pleite</a:t>
            </a:r>
            <a:r>
              <a:rPr dirty="0"/>
              <a:t> </a:t>
            </a:r>
            <a:r>
              <a:rPr dirty="0" err="1"/>
              <a:t>zu</a:t>
            </a:r>
            <a:r>
              <a:rPr dirty="0"/>
              <a:t> </a:t>
            </a:r>
            <a:r>
              <a:rPr dirty="0" err="1"/>
              <a:t>gehen</a:t>
            </a:r>
            <a:r>
              <a:rPr dirty="0"/>
              <a:t>.</a:t>
            </a:r>
          </a:p>
          <a:p>
            <a:endParaRPr dirty="0"/>
          </a:p>
          <a:p>
            <a:r>
              <a:rPr dirty="0" err="1"/>
              <a:t>Später</a:t>
            </a:r>
            <a:r>
              <a:rPr dirty="0"/>
              <a:t> </a:t>
            </a:r>
            <a:r>
              <a:rPr dirty="0" err="1"/>
              <a:t>entwickelt</a:t>
            </a:r>
            <a:r>
              <a:rPr dirty="0"/>
              <a:t> er </a:t>
            </a:r>
            <a:r>
              <a:rPr dirty="0" err="1"/>
              <a:t>kognitive</a:t>
            </a:r>
            <a:r>
              <a:rPr dirty="0"/>
              <a:t> </a:t>
            </a:r>
            <a:r>
              <a:rPr dirty="0" err="1"/>
              <a:t>Defizite</a:t>
            </a:r>
            <a:r>
              <a:rPr dirty="0"/>
              <a:t>: </a:t>
            </a:r>
            <a:r>
              <a:rPr dirty="0" err="1"/>
              <a:t>Gedächtnisstörungen</a:t>
            </a:r>
            <a:r>
              <a:rPr dirty="0"/>
              <a:t>, </a:t>
            </a:r>
            <a:r>
              <a:rPr dirty="0" err="1"/>
              <a:t>Stimmungsschwankungen</a:t>
            </a:r>
            <a:r>
              <a:rPr dirty="0"/>
              <a:t>, </a:t>
            </a:r>
            <a:r>
              <a:rPr dirty="0" err="1"/>
              <a:t>Unfähigkeit</a:t>
            </a:r>
            <a:r>
              <a:rPr dirty="0"/>
              <a:t>, </a:t>
            </a:r>
            <a:r>
              <a:rPr dirty="0" err="1"/>
              <a:t>allgemein</a:t>
            </a:r>
            <a:r>
              <a:rPr dirty="0"/>
              <a:t> </a:t>
            </a:r>
            <a:r>
              <a:rPr dirty="0" err="1"/>
              <a:t>bekannte</a:t>
            </a:r>
            <a:r>
              <a:rPr dirty="0"/>
              <a:t> </a:t>
            </a:r>
            <a:r>
              <a:rPr dirty="0" err="1"/>
              <a:t>Worte</a:t>
            </a:r>
            <a:r>
              <a:rPr dirty="0"/>
              <a:t> </a:t>
            </a:r>
            <a:r>
              <a:rPr dirty="0" err="1"/>
              <a:t>zu</a:t>
            </a:r>
            <a:r>
              <a:rPr dirty="0"/>
              <a:t> </a:t>
            </a:r>
            <a:r>
              <a:rPr dirty="0" err="1"/>
              <a:t>schreiben</a:t>
            </a:r>
            <a:r>
              <a:rPr dirty="0"/>
              <a:t>, </a:t>
            </a:r>
            <a:r>
              <a:rPr dirty="0" err="1"/>
              <a:t>Kopfschmerzen</a:t>
            </a:r>
            <a:r>
              <a:rPr dirty="0"/>
              <a:t>, </a:t>
            </a:r>
            <a:r>
              <a:rPr dirty="0" err="1"/>
              <a:t>verschwommenes</a:t>
            </a:r>
            <a:r>
              <a:rPr dirty="0"/>
              <a:t> </a:t>
            </a:r>
            <a:r>
              <a:rPr dirty="0" err="1"/>
              <a:t>Sehen</a:t>
            </a:r>
            <a:endParaRPr dirty="0"/>
          </a:p>
          <a:p>
            <a:endParaRPr dirty="0"/>
          </a:p>
          <a:p>
            <a:r>
              <a:rPr dirty="0"/>
              <a:t>Er </a:t>
            </a:r>
            <a:r>
              <a:rPr dirty="0" err="1"/>
              <a:t>beschimpft</a:t>
            </a:r>
            <a:r>
              <a:rPr dirty="0"/>
              <a:t> seine Frau und seine Kinder, </a:t>
            </a:r>
            <a:r>
              <a:rPr dirty="0" err="1"/>
              <a:t>schlägt</a:t>
            </a:r>
            <a:r>
              <a:rPr dirty="0"/>
              <a:t> seine Frau </a:t>
            </a:r>
            <a:r>
              <a:rPr dirty="0" err="1"/>
              <a:t>mehrmals</a:t>
            </a:r>
            <a:r>
              <a:rPr dirty="0"/>
              <a:t>, </a:t>
            </a:r>
            <a:r>
              <a:rPr dirty="0" err="1"/>
              <a:t>einmal</a:t>
            </a:r>
            <a:r>
              <a:rPr dirty="0"/>
              <a:t> muss </a:t>
            </a:r>
            <a:r>
              <a:rPr dirty="0" err="1"/>
              <a:t>sie</a:t>
            </a:r>
            <a:r>
              <a:rPr dirty="0"/>
              <a:t> </a:t>
            </a:r>
            <a:r>
              <a:rPr dirty="0" err="1"/>
              <a:t>sogar</a:t>
            </a:r>
            <a:r>
              <a:rPr dirty="0"/>
              <a:t> ins </a:t>
            </a:r>
            <a:r>
              <a:rPr dirty="0" err="1"/>
              <a:t>Krankenhaus</a:t>
            </a:r>
            <a:r>
              <a:rPr dirty="0"/>
              <a:t>. Er </a:t>
            </a:r>
            <a:r>
              <a:rPr dirty="0" err="1"/>
              <a:t>wird</a:t>
            </a:r>
            <a:r>
              <a:rPr dirty="0"/>
              <a:t> </a:t>
            </a:r>
            <a:r>
              <a:rPr dirty="0" err="1"/>
              <a:t>dafür</a:t>
            </a:r>
            <a:r>
              <a:rPr dirty="0"/>
              <a:t> </a:t>
            </a:r>
            <a:r>
              <a:rPr dirty="0" err="1"/>
              <a:t>angeklagt</a:t>
            </a:r>
            <a:r>
              <a:rPr dirty="0"/>
              <a:t>, </a:t>
            </a:r>
            <a:r>
              <a:rPr dirty="0" err="1"/>
              <a:t>Scheidung</a:t>
            </a:r>
            <a:r>
              <a:rPr dirty="0"/>
              <a:t> </a:t>
            </a:r>
            <a:r>
              <a:rPr dirty="0" err="1"/>
              <a:t>etwas</a:t>
            </a:r>
            <a:r>
              <a:rPr dirty="0"/>
              <a:t> </a:t>
            </a:r>
            <a:r>
              <a:rPr dirty="0" err="1"/>
              <a:t>später</a:t>
            </a:r>
            <a:r>
              <a:rPr dirty="0"/>
              <a:t>. Hat </a:t>
            </a:r>
            <a:r>
              <a:rPr dirty="0" err="1"/>
              <a:t>zwar</a:t>
            </a:r>
            <a:r>
              <a:rPr dirty="0"/>
              <a:t> </a:t>
            </a:r>
            <a:r>
              <a:rPr dirty="0" err="1"/>
              <a:t>geteiltes</a:t>
            </a:r>
            <a:r>
              <a:rPr dirty="0"/>
              <a:t> </a:t>
            </a:r>
            <a:r>
              <a:rPr dirty="0" err="1"/>
              <a:t>Sorgerecht</a:t>
            </a:r>
            <a:r>
              <a:rPr dirty="0"/>
              <a:t>, </a:t>
            </a:r>
            <a:r>
              <a:rPr dirty="0" err="1"/>
              <a:t>darf</a:t>
            </a:r>
            <a:r>
              <a:rPr dirty="0"/>
              <a:t> seine Kinder </a:t>
            </a:r>
            <a:r>
              <a:rPr dirty="0" err="1"/>
              <a:t>trotzdem</a:t>
            </a:r>
            <a:r>
              <a:rPr dirty="0"/>
              <a:t> </a:t>
            </a:r>
            <a:r>
              <a:rPr dirty="0" err="1"/>
              <a:t>nur</a:t>
            </a:r>
            <a:r>
              <a:rPr dirty="0"/>
              <a:t> </a:t>
            </a:r>
            <a:r>
              <a:rPr dirty="0" err="1"/>
              <a:t>selten</a:t>
            </a:r>
            <a:r>
              <a:rPr dirty="0"/>
              <a:t> </a:t>
            </a:r>
            <a:r>
              <a:rPr dirty="0" err="1"/>
              <a:t>sehen</a:t>
            </a:r>
            <a:r>
              <a:rPr dirty="0"/>
              <a:t> (</a:t>
            </a:r>
            <a:r>
              <a:rPr dirty="0" err="1"/>
              <a:t>wundert</a:t>
            </a:r>
            <a:r>
              <a:rPr dirty="0"/>
              <a:t> </a:t>
            </a:r>
            <a:r>
              <a:rPr dirty="0" err="1"/>
              <a:t>mich</a:t>
            </a:r>
            <a:r>
              <a:rPr dirty="0"/>
              <a:t>, </a:t>
            </a:r>
            <a:r>
              <a:rPr dirty="0" err="1"/>
              <a:t>dass</a:t>
            </a:r>
            <a:r>
              <a:rPr dirty="0"/>
              <a:t> er das </a:t>
            </a:r>
            <a:r>
              <a:rPr dirty="0" err="1"/>
              <a:t>geteilte</a:t>
            </a:r>
            <a:r>
              <a:rPr dirty="0"/>
              <a:t> </a:t>
            </a:r>
            <a:r>
              <a:rPr dirty="0" err="1"/>
              <a:t>Sorgerecht</a:t>
            </a:r>
            <a:r>
              <a:rPr dirty="0"/>
              <a:t> </a:t>
            </a:r>
            <a:r>
              <a:rPr dirty="0" err="1"/>
              <a:t>überhaupt</a:t>
            </a:r>
            <a:r>
              <a:rPr dirty="0"/>
              <a:t> </a:t>
            </a:r>
            <a:r>
              <a:rPr dirty="0" err="1"/>
              <a:t>gekriegt</a:t>
            </a:r>
            <a:r>
              <a:rPr dirty="0"/>
              <a:t> hat, wtf).</a:t>
            </a:r>
          </a:p>
          <a:p>
            <a:endParaRPr dirty="0"/>
          </a:p>
          <a:p>
            <a:r>
              <a:rPr dirty="0" err="1"/>
              <a:t>Suizid</a:t>
            </a:r>
            <a:r>
              <a:rPr dirty="0"/>
              <a:t> 2011, Schuss in die Brust, in </a:t>
            </a:r>
            <a:r>
              <a:rPr dirty="0" err="1"/>
              <a:t>Abschiedsbrief</a:t>
            </a:r>
            <a:r>
              <a:rPr dirty="0"/>
              <a:t> an </a:t>
            </a:r>
            <a:r>
              <a:rPr dirty="0" err="1"/>
              <a:t>Familie</a:t>
            </a:r>
            <a:r>
              <a:rPr dirty="0"/>
              <a:t> </a:t>
            </a:r>
            <a:r>
              <a:rPr dirty="0" err="1"/>
              <a:t>wünscht</a:t>
            </a:r>
            <a:r>
              <a:rPr dirty="0"/>
              <a:t> er </a:t>
            </a:r>
            <a:r>
              <a:rPr dirty="0" err="1"/>
              <a:t>sich</a:t>
            </a:r>
            <a:r>
              <a:rPr dirty="0"/>
              <a:t>, </a:t>
            </a:r>
            <a:r>
              <a:rPr dirty="0" err="1"/>
              <a:t>dass</a:t>
            </a:r>
            <a:r>
              <a:rPr dirty="0"/>
              <a:t> sein </a:t>
            </a:r>
            <a:r>
              <a:rPr dirty="0" err="1"/>
              <a:t>Gehirn</a:t>
            </a:r>
            <a:r>
              <a:rPr dirty="0"/>
              <a:t> an die NFL Brain Bank </a:t>
            </a:r>
            <a:r>
              <a:rPr dirty="0" err="1"/>
              <a:t>gespendet</a:t>
            </a:r>
            <a:r>
              <a:rPr dirty="0"/>
              <a:t> </a:t>
            </a:r>
            <a:r>
              <a:rPr dirty="0" err="1"/>
              <a:t>wird</a:t>
            </a:r>
            <a:endParaRPr dirty="0"/>
          </a:p>
          <a:p>
            <a:r>
              <a:rPr dirty="0" err="1"/>
              <a:t>Autopsie</a:t>
            </a:r>
            <a:r>
              <a:rPr dirty="0"/>
              <a:t> </a:t>
            </a:r>
            <a:r>
              <a:rPr dirty="0" err="1"/>
              <a:t>durch</a:t>
            </a:r>
            <a:r>
              <a:rPr dirty="0"/>
              <a:t> Dr. Ann McKee von der Boston University: extremer Fall von CTE</a:t>
            </a:r>
          </a:p>
          <a:p>
            <a:endParaRPr dirty="0"/>
          </a:p>
          <a:p>
            <a:r>
              <a:rPr dirty="0"/>
              <a:t>2021: </a:t>
            </a:r>
            <a:r>
              <a:rPr dirty="0" err="1"/>
              <a:t>Familie</a:t>
            </a:r>
            <a:r>
              <a:rPr dirty="0"/>
              <a:t> </a:t>
            </a:r>
            <a:r>
              <a:rPr dirty="0" err="1"/>
              <a:t>versucht</a:t>
            </a:r>
            <a:r>
              <a:rPr dirty="0"/>
              <a:t> in Illinois den Dave Duerson Act </a:t>
            </a:r>
            <a:r>
              <a:rPr dirty="0" err="1"/>
              <a:t>zu</a:t>
            </a:r>
            <a:r>
              <a:rPr dirty="0"/>
              <a:t> </a:t>
            </a:r>
            <a:r>
              <a:rPr dirty="0" err="1"/>
              <a:t>verabschieden</a:t>
            </a:r>
            <a:r>
              <a:rPr dirty="0"/>
              <a:t>, der es </a:t>
            </a:r>
            <a:r>
              <a:rPr dirty="0" err="1"/>
              <a:t>Kindern</a:t>
            </a:r>
            <a:r>
              <a:rPr dirty="0"/>
              <a:t> </a:t>
            </a:r>
            <a:r>
              <a:rPr dirty="0" err="1"/>
              <a:t>unter</a:t>
            </a:r>
            <a:r>
              <a:rPr dirty="0"/>
              <a:t> 12 Jahren </a:t>
            </a:r>
            <a:r>
              <a:rPr dirty="0" err="1"/>
              <a:t>verbieten</a:t>
            </a:r>
            <a:r>
              <a:rPr dirty="0"/>
              <a:t> </a:t>
            </a:r>
            <a:r>
              <a:rPr dirty="0" err="1"/>
              <a:t>würde</a:t>
            </a:r>
            <a:r>
              <a:rPr dirty="0"/>
              <a:t>, Tackle-Football </a:t>
            </a:r>
            <a:r>
              <a:rPr dirty="0" err="1"/>
              <a:t>zu</a:t>
            </a:r>
            <a:r>
              <a:rPr dirty="0"/>
              <a:t> </a:t>
            </a:r>
            <a:r>
              <a:rPr dirty="0" err="1"/>
              <a:t>spielen</a:t>
            </a:r>
            <a:r>
              <a:rPr dirty="0"/>
              <a:t>, um so das CTE-</a:t>
            </a:r>
            <a:r>
              <a:rPr dirty="0" err="1"/>
              <a:t>Risiko</a:t>
            </a:r>
            <a:r>
              <a:rPr dirty="0"/>
              <a:t> </a:t>
            </a:r>
            <a:r>
              <a:rPr dirty="0" err="1"/>
              <a:t>zu</a:t>
            </a:r>
            <a:r>
              <a:rPr dirty="0"/>
              <a:t> </a:t>
            </a:r>
            <a:r>
              <a:rPr dirty="0" err="1"/>
              <a:t>minimieren</a:t>
            </a:r>
            <a:r>
              <a:rPr dirty="0"/>
              <a:t>. Es </a:t>
            </a:r>
            <a:r>
              <a:rPr dirty="0" err="1"/>
              <a:t>gibt</a:t>
            </a:r>
            <a:r>
              <a:rPr dirty="0"/>
              <a:t> </a:t>
            </a:r>
            <a:r>
              <a:rPr dirty="0" err="1"/>
              <a:t>scheinbar</a:t>
            </a:r>
            <a:r>
              <a:rPr dirty="0"/>
              <a:t> </a:t>
            </a:r>
            <a:r>
              <a:rPr dirty="0" err="1"/>
              <a:t>auch</a:t>
            </a:r>
            <a:r>
              <a:rPr dirty="0"/>
              <a:t> non-tackle Football. </a:t>
            </a:r>
            <a:r>
              <a:rPr dirty="0" err="1"/>
              <a:t>Irgendwie</a:t>
            </a:r>
            <a:r>
              <a:rPr dirty="0"/>
              <a:t> find’ ich </a:t>
            </a:r>
            <a:r>
              <a:rPr dirty="0" err="1"/>
              <a:t>nicht</a:t>
            </a:r>
            <a:r>
              <a:rPr dirty="0"/>
              <a:t> </a:t>
            </a:r>
            <a:r>
              <a:rPr dirty="0" err="1"/>
              <a:t>raus</a:t>
            </a:r>
            <a:r>
              <a:rPr dirty="0"/>
              <a:t>, </a:t>
            </a:r>
            <a:r>
              <a:rPr dirty="0" err="1"/>
              <a:t>ob</a:t>
            </a:r>
            <a:r>
              <a:rPr dirty="0"/>
              <a:t> das </a:t>
            </a:r>
            <a:r>
              <a:rPr dirty="0" err="1"/>
              <a:t>geklappt</a:t>
            </a:r>
            <a:r>
              <a:rPr dirty="0"/>
              <a:t> hat, das </a:t>
            </a:r>
            <a:r>
              <a:rPr dirty="0" err="1"/>
              <a:t>läuft</a:t>
            </a:r>
            <a:r>
              <a:rPr dirty="0"/>
              <a:t> </a:t>
            </a:r>
            <a:r>
              <a:rPr dirty="0" err="1"/>
              <a:t>irgendwie</a:t>
            </a:r>
            <a:r>
              <a:rPr dirty="0"/>
              <a:t> </a:t>
            </a:r>
            <a:r>
              <a:rPr dirty="0" err="1"/>
              <a:t>schon</a:t>
            </a:r>
            <a:r>
              <a:rPr dirty="0"/>
              <a:t> </a:t>
            </a:r>
            <a:r>
              <a:rPr dirty="0" err="1"/>
              <a:t>seit</a:t>
            </a:r>
            <a:r>
              <a:rPr dirty="0"/>
              <a:t> 2018?!</a:t>
            </a:r>
          </a:p>
          <a:p>
            <a:r>
              <a:rPr dirty="0"/>
              <a:t>—&gt; </a:t>
            </a:r>
            <a:r>
              <a:rPr dirty="0" err="1"/>
              <a:t>ähnliche</a:t>
            </a:r>
            <a:r>
              <a:rPr dirty="0"/>
              <a:t> </a:t>
            </a:r>
            <a:r>
              <a:rPr dirty="0" err="1"/>
              <a:t>Vorschläge</a:t>
            </a:r>
            <a:r>
              <a:rPr dirty="0"/>
              <a:t> in New York, California und Maryland</a:t>
            </a:r>
          </a:p>
          <a:p>
            <a:endParaRPr dirty="0"/>
          </a:p>
          <a:p>
            <a:r>
              <a:rPr dirty="0"/>
              <a:t>Und </a:t>
            </a:r>
            <a:r>
              <a:rPr dirty="0" err="1"/>
              <a:t>weil</a:t>
            </a:r>
            <a:r>
              <a:rPr dirty="0"/>
              <a:t> in den USA </a:t>
            </a:r>
            <a:r>
              <a:rPr dirty="0" err="1"/>
              <a:t>ist</a:t>
            </a:r>
            <a:r>
              <a:rPr dirty="0"/>
              <a:t>, </a:t>
            </a:r>
            <a:r>
              <a:rPr dirty="0" err="1"/>
              <a:t>sind</a:t>
            </a:r>
            <a:r>
              <a:rPr dirty="0"/>
              <a:t> </a:t>
            </a:r>
            <a:r>
              <a:rPr dirty="0" err="1"/>
              <a:t>natürlich</a:t>
            </a:r>
            <a:r>
              <a:rPr dirty="0"/>
              <a:t> </a:t>
            </a:r>
            <a:r>
              <a:rPr dirty="0" err="1"/>
              <a:t>auch</a:t>
            </a:r>
            <a:r>
              <a:rPr dirty="0"/>
              <a:t> </a:t>
            </a:r>
            <a:r>
              <a:rPr dirty="0" err="1"/>
              <a:t>einige</a:t>
            </a:r>
            <a:r>
              <a:rPr dirty="0"/>
              <a:t> </a:t>
            </a:r>
            <a:r>
              <a:rPr dirty="0" err="1"/>
              <a:t>sauer</a:t>
            </a:r>
            <a:r>
              <a:rPr dirty="0"/>
              <a:t>: </a:t>
            </a:r>
          </a:p>
          <a:p>
            <a:r>
              <a:rPr dirty="0"/>
              <a:t>„However, some still feel legislation like the Dave Duerson Act is an over-reaction. Jerry Miller, a coach for Bill George Youth Football, said “the problem is that when all this happened, football was played as a gladiator sport. Football has toned down so much. Our league hardly hits.” Pop Warner spokesperson Brian Heffron shared his sentiment, suggesting millions of young players have grown up to be successful and healthy adults. “We can’t imagine elected officials mandating to parents which sports their children can play,” said Heffron. “We think the life lessons, experiences, and memories from playing this great team sport far outweigh the risks.”“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Dem Gehirn ist egal, wodurch die Schläge erzeugt werden. Insofern sind nicht nur Sportler*innen wie NFL-Spieler oder Boxer*innen von CTE betroffen, sondern v.a. auch Opfer von häuslicher Gewalt (das sind in den allermeisten Fällen Frauen), Soldat*innen, Menschen mit Epilepsie, die durch die epileptischen Anfälle häufig mit dem Kopf irgendwo anstoßen, oder andere Menschen, die öfter Schläge auf den Kopf bekommen, wie z.B. Stunt-Doubles. In einem Fall wurde CTE auch bei einem Zirkusclown festgestellt, der in seiner Karriere in einem Zeitraum von 15 Jahren sehr oft aus einer Kanone geschossen wurde. </a:t>
            </a:r>
          </a:p>
          <a:p>
            <a:r>
              <a:t>(Das Bild ist ein Werbeposter für eine Vorführung, bei der eine 14-Jährige in London aus einer Kanone geschossen wurde (nur eine Art Katapult, keine echte Kanone tho. Trotzdem echt durchgeknallt.)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1 Gehirnerschütterung ≠ CTE</a:t>
            </a:r>
          </a:p>
          <a:p>
            <a:endParaRPr/>
          </a:p>
          <a:p>
            <a:r>
              <a:t>wiederholte Gehirnerschütterungen können zu CTE führen</a:t>
            </a:r>
          </a:p>
          <a:p>
            <a:endParaRPr/>
          </a:p>
          <a:p>
            <a:r>
              <a:t>wiederholte Schläge auf den Kopf können auch zu CTE führen, wenn keine Symptome einer Gehirnerschütterung vorliegen</a:t>
            </a:r>
          </a:p>
          <a:p>
            <a:endParaRPr/>
          </a:p>
          <a:p>
            <a:r>
              <a:t>Es wurde gezeigt, dass pro Saison einige Football-Spieler zwischen 1000 und 1500 Schläge auf den Kopf bekommen, die aber asymptomatische Folgen haben, und CTE tritt halt am häufigsten bzw eigentlich nur bei NFL-Spielern auf bzw bei Menschen, die oft Gehirnerschütterungen oder generell Erschütterungen des Kopfes hatten (auch ohne Symptome). CTE ist keine Erkrankung, die man als Normalo bekommt, wenn man ein bisschen auf seinen Kopf aufpasst (und keinen gewalttätigen Partner hat nehme ich an).</a:t>
            </a:r>
          </a:p>
          <a:p>
            <a:endParaRPr/>
          </a:p>
          <a:p>
            <a:r>
              <a:t>Wie genau häufige Gehirnerschütterungen bzw. Schläge auf den Kopf CTE auslösen, ist noch unklar.</a:t>
            </a:r>
          </a:p>
          <a:p>
            <a:endParaRPr/>
          </a:p>
          <a:p>
            <a:endParaRPr/>
          </a:p>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Symptome sollten sich nach einigen Tagen wieder bessern, Erinnerungslücken verschwinden meist mehr oder weniger. </a:t>
            </a:r>
          </a:p>
          <a:p>
            <a:r>
              <a:t>Wenn Bewusstlosigkeit / Erinnerungslücken länger bestehen bleiben, ist es eher eine schwere Gehirnerschütterung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r>
              <a:t>Contre-Coup-Mechanismus erklärt IMO auch, warum nicht nur der PFC geschädigt wird</a:t>
            </a:r>
          </a:p>
          <a:p>
            <a:r>
              <a:t>Folge meist Axonverformungen, Störungen der Ionenkonzentrationen innerhalb und außerhalb der Zelle —&gt; Symptome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t>In Gehirnen von gesunden Menschen sollte sich kein p-tau finden. Bei Menschen mit CTE dagegen sieht man überall im Gehirn p-Tau, nicht nur präfrontal sondern v.a. auch medial temporal (v.a. im fortgeschrittenen Stadium) und im Mittelhirn und Hirnstamm. Bei einigen Menschen kann das (wenn die Substantia nigra betroffen ist) Parkinson-ähnliche Symptome hervorrufen. </a:t>
            </a:r>
          </a:p>
          <a:p>
            <a:endParaRPr/>
          </a:p>
          <a:p>
            <a:r>
              <a:t>Unterschied zu Alzheimer Demenz: Bei CTE bilden sich diese Tau-Fibrillen v.a. an Neuronen, die in der Nähe von Blutgefäßen liegen (also perivaskulär), bei Alzheimer dagegen sind die im Gewebe relativ gleichmäßig verteilt. Deshalb sieht man in den Scans von Menschen mit CTE vermutlich auch so stark erweiterte Ventrikel, das sieht man bei Alzheimer ja nicht unbedingt. Auf diese Weise kann man aber auch CTE recht eindeutig identifizieren, selbst wenn klomorbid noch eine andere neurodegenerative Erkrankung vorliegt (weil die andere Läsionen hervorrufen würde). Bei Alzheimer hat man außerdem viel viel mehr beta-Amyloid-Plaques, die kommen bei CTE eigentlich nicht vor.</a:t>
            </a:r>
          </a:p>
          <a:p>
            <a:endParaRPr/>
          </a:p>
          <a:p>
            <a:r>
              <a:t>CTE kann btw auch bisher nur post-mortem eindeutig diagnostiziert werden. Man hat 2019 einen Biomarker gefunden, ein Protein namens CCL11, das man im Liquor nachweisen kann und das bei Menschen mit CTE erhöht vorliegt, aber das ist erstmal nur ein vorläufiger Befund aus einer einzigen Studie und wird noch nicht in der Diagnostik genutzt. Außerdem kann man in PET-Scans bei Menschen mit CTE erhöhte Mengen von Tau-Fibrillen nachweisen. Das würde man zwar bei Menschen mit Alzheimer Demenz auch finden, aaaaber die haben zusätzlich Amyloid-Plaques und die potentiellen CTE-Patient*innen nicht. Aber wer macht schon PET-Scans für ne einfache Diagnostik beim Neurologen?</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In Gehirnen von gesunden Menschen sollte sich kein p-tau finden. Bei Menschen mit CTE dagegen sieht man überall im Gehirn p-Tau, nicht nur präfrontal sondern v.a. auch medial temporal (v.a. im fortgeschrittenen Stadium) und im Mittelhirn und Hirnstamm. Bei einigen Menschen kann das (wenn die Substantia nigra betroffen ist) Parkinson-ähnliche Symptome hervorrufen. </a:t>
            </a:r>
          </a:p>
          <a:p>
            <a:endParaRPr/>
          </a:p>
          <a:p>
            <a:r>
              <a:t>Unterschied zu Alzheimer Demenz: Bei CTE bilden sich diese Tau-Fibrillen v.a. an Neuronen, die in der Nähe von Blutgefäßen liegen (also perivaskulär), bei Alzheimer dagegen sind die im Gewebe relativ gleichmäßig verteilt. Deshalb sieht man in den Scans von Menschen mit CTE vermutlich auch so stark erweiterte Ventrikel, das sieht man bei Alzheimer ja nicht unbedingt. Auf diese Weise kann man aber auch CTE recht eindeutig identifizieren, selbst wenn klomorbid noch eine andere neurodegenerative Erkrankung vorliegt (weil die andere Läsionen hervorrufen würde). Bei Alzheimer hat man außerdem viel viel mehr beta-Amyloid-Plaques, die kommen bei CTE eigentlich nicht vor.</a:t>
            </a:r>
          </a:p>
          <a:p>
            <a:endParaRPr/>
          </a:p>
          <a:p>
            <a:r>
              <a:t>CTE kann btw auch bisher nur post-mortem eindeutig diagnostiziert werden. Man hat 2019 einen Biomarker gefunden, ein Protein namens CCL11, das man im Liquor nachweisen kann und das bei Menschen mit CTE erhöht vorliegt, aber das ist erstmal nur ein vorläufiger Befund aus einer einzigen Studie und wird noch nicht in der Diagnostik genutzt. Außerdem kann man in PET-Scans bei Menschen mit CTE erhöhte Mengen von Tau-Fibrillen nachweisen. Das würde man zwar bei Menschen mit Alzheimer Demenz auch finden, aaaaber die haben zusätzlich Amyloid-Plaques und die potentiellen CTE-Patient*innen nicht. Aber wer macht schon PET-Scans für ne einfache Diagnostik beim Neurologen?</a:t>
            </a:r>
          </a:p>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t>Was passiert bei langfristiger leichter Schädigung des präfrontalen Kortex?</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40E06B-49C8-4375-A726-D02F897FD7D6}"/>
              </a:ext>
            </a:extLst>
          </p:cNvPr>
          <p:cNvSpPr/>
          <p:nvPr/>
        </p:nvSpPr>
        <p:spPr>
          <a:xfrm>
            <a:off x="0" y="1"/>
            <a:ext cx="8636000" cy="903886"/>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0" name="Bild 3" descr="Bild 3">
            <a:extLst>
              <a:ext uri="{FF2B5EF4-FFF2-40B4-BE49-F238E27FC236}">
                <a16:creationId xmlns:a16="http://schemas.microsoft.com/office/drawing/2014/main" id="{2370FBA3-EC39-4CEF-8DF6-C856A4CF7B0A}"/>
              </a:ext>
            </a:extLst>
          </p:cNvPr>
          <p:cNvPicPr>
            <a:picLocks noChangeAspect="1"/>
          </p:cNvPicPr>
          <p:nvPr/>
        </p:nvPicPr>
        <p:blipFill>
          <a:blip r:embed="rId2"/>
          <a:stretch>
            <a:fillRect/>
          </a:stretch>
        </p:blipFill>
        <p:spPr>
          <a:xfrm>
            <a:off x="822651" y="1297423"/>
            <a:ext cx="6990697" cy="4652303"/>
          </a:xfrm>
          <a:prstGeom prst="rect">
            <a:avLst/>
          </a:prstGeom>
          <a:ln w="12700">
            <a:miter lim="400000"/>
          </a:ln>
        </p:spPr>
      </p:pic>
      <p:pic>
        <p:nvPicPr>
          <p:cNvPr id="22" name="Picture 2">
            <a:extLst>
              <a:ext uri="{FF2B5EF4-FFF2-40B4-BE49-F238E27FC236}">
                <a16:creationId xmlns:a16="http://schemas.microsoft.com/office/drawing/2014/main" id="{610472E3-00E9-466C-9BC2-F9D2E44059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39" y="102535"/>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37" name="Psy_B_7-2: funktionelle Neuroanatomie, Merle Schuckart (schuckart@psychologie.uni-kiel.de), WiSe 2021/2022">
            <a:extLst>
              <a:ext uri="{FF2B5EF4-FFF2-40B4-BE49-F238E27FC236}">
                <a16:creationId xmlns:a16="http://schemas.microsoft.com/office/drawing/2014/main" id="{60C269E3-D784-4B22-AD66-1B25C2145DB5}"/>
              </a:ext>
            </a:extLst>
          </p:cNvPr>
          <p:cNvSpPr txBox="1"/>
          <p:nvPr/>
        </p:nvSpPr>
        <p:spPr>
          <a:xfrm>
            <a:off x="0" y="6211288"/>
            <a:ext cx="8636000" cy="265712"/>
          </a:xfrm>
          <a:prstGeom prst="rect">
            <a:avLst/>
          </a:prstGeom>
          <a:solidFill>
            <a:srgbClr val="6AACDA"/>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noAutofit/>
          </a:bodyPr>
          <a:lstStyle>
            <a:lvl1pPr algn="ctr">
              <a:defRPr sz="1000">
                <a:solidFill>
                  <a:schemeClr val="accent3">
                    <a:lumOff val="44000"/>
                  </a:schemeClr>
                </a:solidFill>
                <a:latin typeface="Gill Sans"/>
                <a:ea typeface="Gill Sans"/>
                <a:cs typeface="Gill Sans"/>
                <a:sym typeface="Gill Sans"/>
              </a:defRPr>
            </a:lvl1pPr>
          </a:lstStyle>
          <a:p>
            <a:r>
              <a:rPr dirty="0">
                <a:latin typeface="Segoe UI" panose="020B0502040204020203" pitchFamily="34" charset="0"/>
                <a:ea typeface="Roboto Light" panose="02000000000000000000" pitchFamily="2" charset="0"/>
                <a:cs typeface="Segoe UI" panose="020B0502040204020203" pitchFamily="34" charset="0"/>
              </a:rPr>
              <a:t>Psy_B_7-2: </a:t>
            </a:r>
            <a:r>
              <a:rPr dirty="0" err="1">
                <a:latin typeface="Segoe UI" panose="020B0502040204020203" pitchFamily="34" charset="0"/>
                <a:ea typeface="Roboto Light" panose="02000000000000000000" pitchFamily="2" charset="0"/>
                <a:cs typeface="Segoe UI" panose="020B0502040204020203" pitchFamily="34" charset="0"/>
              </a:rPr>
              <a:t>funktionelle</a:t>
            </a:r>
            <a:r>
              <a:rPr dirty="0">
                <a:latin typeface="Segoe UI" panose="020B0502040204020203" pitchFamily="34" charset="0"/>
                <a:ea typeface="Roboto Light" panose="02000000000000000000" pitchFamily="2" charset="0"/>
                <a:cs typeface="Segoe UI" panose="020B0502040204020203" pitchFamily="34" charset="0"/>
              </a:rPr>
              <a:t> </a:t>
            </a:r>
            <a:r>
              <a:rPr dirty="0" err="1">
                <a:latin typeface="Segoe UI" panose="020B0502040204020203" pitchFamily="34" charset="0"/>
                <a:ea typeface="Roboto Light" panose="02000000000000000000" pitchFamily="2" charset="0"/>
                <a:cs typeface="Segoe UI" panose="020B0502040204020203" pitchFamily="34" charset="0"/>
              </a:rPr>
              <a:t>Neuroanatomie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Julius Welzel </a:t>
            </a:r>
            <a:r>
              <a:rPr dirty="0">
                <a:latin typeface="Segoe UI" panose="020B0502040204020203" pitchFamily="34" charset="0"/>
                <a:ea typeface="Roboto Light" panose="02000000000000000000" pitchFamily="2" charset="0"/>
                <a:cs typeface="Segoe UI" panose="020B0502040204020203" pitchFamily="34" charset="0"/>
              </a:rPr>
              <a:t>(</a:t>
            </a:r>
            <a:r>
              <a:rPr lang="de-DE" dirty="0" err="1">
                <a:latin typeface="Segoe UI" panose="020B0502040204020203" pitchFamily="34" charset="0"/>
                <a:ea typeface="Roboto Light" panose="02000000000000000000" pitchFamily="2" charset="0"/>
                <a:cs typeface="Segoe UI" panose="020B0502040204020203" pitchFamily="34" charset="0"/>
              </a:rPr>
              <a:t>j.welzel@neurologie</a:t>
            </a:r>
            <a:r>
              <a:rPr dirty="0">
                <a:latin typeface="Segoe UI" panose="020B0502040204020203" pitchFamily="34" charset="0"/>
                <a:ea typeface="Roboto Light" panose="02000000000000000000" pitchFamily="2" charset="0"/>
                <a:cs typeface="Segoe UI" panose="020B0502040204020203" pitchFamily="34" charset="0"/>
              </a:rPr>
              <a:t>.uni-kiel.de), </a:t>
            </a:r>
            <a:r>
              <a:rPr lang="de-DE" dirty="0" err="1">
                <a:latin typeface="Segoe UI" panose="020B0502040204020203" pitchFamily="34" charset="0"/>
                <a:ea typeface="Roboto Light" panose="02000000000000000000" pitchFamily="2" charset="0"/>
                <a:cs typeface="Segoe UI" panose="020B0502040204020203" pitchFamily="34" charset="0"/>
              </a:rPr>
              <a:t>SoSe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2022</a:t>
            </a:r>
            <a:endParaRPr dirty="0">
              <a:latin typeface="Segoe UI" panose="020B0502040204020203" pitchFamily="34" charset="0"/>
              <a:ea typeface="Roboto Light" panose="02000000000000000000" pitchFamily="2" charset="0"/>
              <a:cs typeface="Segoe UI" panose="020B0502040204020203" pitchFamily="34" charset="0"/>
            </a:endParaRPr>
          </a:p>
        </p:txBody>
      </p:sp>
    </p:spTree>
    <p:extLst>
      <p:ext uri="{BB962C8B-B14F-4D97-AF65-F5344CB8AC3E}">
        <p14:creationId xmlns:p14="http://schemas.microsoft.com/office/powerpoint/2010/main" val="4026125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 und Inhalt">
    <p:bg>
      <p:bgRef idx="1001">
        <a:schemeClr val="bg1"/>
      </p:bgRef>
    </p:bg>
    <p:spTree>
      <p:nvGrpSpPr>
        <p:cNvPr id="1" name=""/>
        <p:cNvGrpSpPr/>
        <p:nvPr/>
      </p:nvGrpSpPr>
      <p:grpSpPr>
        <a:xfrm>
          <a:off x="0" y="0"/>
          <a:ext cx="0" cy="0"/>
          <a:chOff x="0" y="0"/>
          <a:chExt cx="0" cy="0"/>
        </a:xfrm>
      </p:grpSpPr>
      <p:sp>
        <p:nvSpPr>
          <p:cNvPr id="44" name="Textebene 1…"/>
          <p:cNvSpPr txBox="1">
            <a:spLocks noGrp="1"/>
          </p:cNvSpPr>
          <p:nvPr>
            <p:ph type="body" idx="1"/>
          </p:nvPr>
        </p:nvSpPr>
        <p:spPr>
          <a:xfrm>
            <a:off x="431800" y="1628274"/>
            <a:ext cx="7773989" cy="4355431"/>
          </a:xfrm>
          <a:prstGeom prst="rect">
            <a:avLst/>
          </a:prstGeom>
        </p:spPr>
        <p:txBody>
          <a:bodyPr>
            <a:normAutofit/>
          </a:bodyPr>
          <a:lstStyle>
            <a:lvl1pPr marL="0" indent="0">
              <a:buFont typeface="Arial" panose="020B0604020202020204" pitchFamily="34" charset="0"/>
              <a:buNone/>
              <a:defRPr sz="2400">
                <a:latin typeface="Segoe UI" panose="020B0502040204020203" pitchFamily="34" charset="0"/>
                <a:ea typeface="Roboto Light" panose="02000000000000000000" pitchFamily="2" charset="0"/>
                <a:cs typeface="Segoe UI" panose="020B0502040204020203" pitchFamily="34" charset="0"/>
              </a:defRPr>
            </a:lvl1pPr>
            <a:lvl2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2pPr>
            <a:lvl3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3pPr>
            <a:lvl4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4pPr>
            <a:lvl5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eltext">
            <a:extLst>
              <a:ext uri="{FF2B5EF4-FFF2-40B4-BE49-F238E27FC236}">
                <a16:creationId xmlns:a16="http://schemas.microsoft.com/office/drawing/2014/main" id="{2071BE8A-D113-4E53-842D-B3D217214649}"/>
              </a:ext>
            </a:extLst>
          </p:cNvPr>
          <p:cNvSpPr txBox="1">
            <a:spLocks noGrp="1"/>
          </p:cNvSpPr>
          <p:nvPr>
            <p:ph type="title" hasCustomPrompt="1"/>
          </p:nvPr>
        </p:nvSpPr>
        <p:spPr>
          <a:xfrm>
            <a:off x="0" y="7938"/>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algn="l">
              <a:defRPr sz="4400" b="0">
                <a:solidFill>
                  <a:schemeClr val="bg1"/>
                </a:solidFill>
                <a:latin typeface="Franklin Gothic Medium Cond" panose="020B0606030402020204" pitchFamily="34" charset="0"/>
                <a:ea typeface="Roboto Condensed" panose="02000000000000000000" pitchFamily="2" charset="0"/>
                <a:cs typeface="Segoe UI" panose="020B0502040204020203" pitchFamily="34" charset="0"/>
              </a:defRPr>
            </a:lvl1pPr>
          </a:lstStyle>
          <a:p>
            <a:r>
              <a:rPr dirty="0" err="1"/>
              <a:t>Titeltext</a:t>
            </a:r>
            <a:endParaRPr dirty="0"/>
          </a:p>
        </p:txBody>
      </p:sp>
      <p:sp>
        <p:nvSpPr>
          <p:cNvPr id="7" name="Textebene 1…">
            <a:extLst>
              <a:ext uri="{FF2B5EF4-FFF2-40B4-BE49-F238E27FC236}">
                <a16:creationId xmlns:a16="http://schemas.microsoft.com/office/drawing/2014/main" id="{8A72FC62-B953-483A-B644-C72419AB1682}"/>
              </a:ext>
            </a:extLst>
          </p:cNvPr>
          <p:cNvSpPr txBox="1">
            <a:spLocks noGrp="1"/>
          </p:cNvSpPr>
          <p:nvPr>
            <p:ph type="body" idx="10"/>
          </p:nvPr>
        </p:nvSpPr>
        <p:spPr>
          <a:xfrm>
            <a:off x="431005" y="6112042"/>
            <a:ext cx="7773989" cy="357020"/>
          </a:xfrm>
          <a:prstGeom prst="rect">
            <a:avLst/>
          </a:prstGeom>
        </p:spPr>
        <p:txBody>
          <a:bodyPr anchor="ctr">
            <a:noAutofit/>
          </a:bodyPr>
          <a:lstStyle>
            <a:lvl1pPr algn="ctr">
              <a:defRPr sz="1050">
                <a:solidFill>
                  <a:schemeClr val="tx2"/>
                </a:solidFill>
                <a:latin typeface="Roboto Light" panose="02000000000000000000" pitchFamily="2" charset="0"/>
                <a:ea typeface="Roboto Light" panose="02000000000000000000" pitchFamily="2" charset="0"/>
              </a:defRPr>
            </a:lvl1pPr>
            <a:lvl2pPr>
              <a:defRPr sz="900">
                <a:solidFill>
                  <a:schemeClr val="tx2"/>
                </a:solidFill>
                <a:latin typeface="Roboto Light" panose="02000000000000000000" pitchFamily="2" charset="0"/>
                <a:ea typeface="Roboto Light" panose="02000000000000000000" pitchFamily="2" charset="0"/>
              </a:defRPr>
            </a:lvl2pPr>
            <a:lvl3pPr>
              <a:defRPr sz="900">
                <a:solidFill>
                  <a:schemeClr val="tx2"/>
                </a:solidFill>
                <a:latin typeface="Roboto Light" panose="02000000000000000000" pitchFamily="2" charset="0"/>
                <a:ea typeface="Roboto Light" panose="02000000000000000000" pitchFamily="2" charset="0"/>
              </a:defRPr>
            </a:lvl3pPr>
            <a:lvl4pPr>
              <a:defRPr sz="900">
                <a:solidFill>
                  <a:schemeClr val="tx2"/>
                </a:solidFill>
                <a:latin typeface="Roboto Light" panose="02000000000000000000" pitchFamily="2" charset="0"/>
                <a:ea typeface="Roboto Light" panose="02000000000000000000" pitchFamily="2" charset="0"/>
              </a:defRPr>
            </a:lvl4pPr>
            <a:lvl5pPr>
              <a:defRPr sz="900">
                <a:solidFill>
                  <a:schemeClr val="tx2"/>
                </a:solidFill>
                <a:latin typeface="Roboto Light" panose="02000000000000000000" pitchFamily="2" charset="0"/>
                <a:ea typeface="Roboto Light"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3406475442"/>
      </p:ext>
    </p:extLst>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cSld name="Abschnittsüberschrift">
    <p:spTree>
      <p:nvGrpSpPr>
        <p:cNvPr id="1" name=""/>
        <p:cNvGrpSpPr/>
        <p:nvPr/>
      </p:nvGrpSpPr>
      <p:grpSpPr>
        <a:xfrm>
          <a:off x="0" y="0"/>
          <a:ext cx="0" cy="0"/>
          <a:chOff x="0" y="0"/>
          <a:chExt cx="0" cy="0"/>
        </a:xfrm>
      </p:grpSpPr>
      <p:sp>
        <p:nvSpPr>
          <p:cNvPr id="52" name="Titeltext"/>
          <p:cNvSpPr txBox="1">
            <a:spLocks noGrp="1"/>
          </p:cNvSpPr>
          <p:nvPr>
            <p:ph type="title"/>
          </p:nvPr>
        </p:nvSpPr>
        <p:spPr>
          <a:xfrm>
            <a:off x="682625" y="4164012"/>
            <a:ext cx="7345364" cy="1287463"/>
          </a:xfrm>
          <a:prstGeom prst="rect">
            <a:avLst/>
          </a:prstGeom>
        </p:spPr>
        <p:txBody>
          <a:bodyPr anchor="t"/>
          <a:lstStyle>
            <a:lvl1pPr algn="l">
              <a:defRPr sz="4000" b="1" cap="all">
                <a:latin typeface="Franklin Gothic Medium Cond" panose="020B0606030402020204" pitchFamily="34" charset="0"/>
                <a:cs typeface="Segoe UI" panose="020B0502040204020203" pitchFamily="34" charset="0"/>
              </a:defRPr>
            </a:lvl1pPr>
          </a:lstStyle>
          <a:p>
            <a:r>
              <a:rPr lang="en-US"/>
              <a:t>Click to edit Master title style</a:t>
            </a:r>
            <a:endParaRPr/>
          </a:p>
        </p:txBody>
      </p:sp>
    </p:spTree>
    <p:extLst>
      <p:ext uri="{BB962C8B-B14F-4D97-AF65-F5344CB8AC3E}">
        <p14:creationId xmlns:p14="http://schemas.microsoft.com/office/powerpoint/2010/main" val="104203472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enutzerdefiniertes Layout">
    <p:spTree>
      <p:nvGrpSpPr>
        <p:cNvPr id="1" name=""/>
        <p:cNvGrpSpPr/>
        <p:nvPr/>
      </p:nvGrpSpPr>
      <p:grpSpPr>
        <a:xfrm>
          <a:off x="0" y="0"/>
          <a:ext cx="0" cy="0"/>
          <a:chOff x="0" y="0"/>
          <a:chExt cx="0" cy="0"/>
        </a:xfrm>
      </p:grpSpPr>
      <p:sp>
        <p:nvSpPr>
          <p:cNvPr id="126" name="Titeltext"/>
          <p:cNvSpPr txBox="1">
            <a:spLocks noGrp="1"/>
          </p:cNvSpPr>
          <p:nvPr>
            <p:ph type="title"/>
          </p:nvPr>
        </p:nvSpPr>
        <p:spPr>
          <a:prstGeom prst="rect">
            <a:avLst/>
          </a:prstGeom>
        </p:spPr>
        <p:txBody>
          <a:bodyPr/>
          <a:lstStyle/>
          <a:p>
            <a:r>
              <a:rPr lang="en-US"/>
              <a:t>Click to edit Master title style</a:t>
            </a:r>
            <a:endParaRPr/>
          </a:p>
        </p:txBody>
      </p:sp>
      <p:sp>
        <p:nvSpPr>
          <p:cNvPr id="127"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67546711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el und Inhalt">
    <p:spTree>
      <p:nvGrpSpPr>
        <p:cNvPr id="1" name=""/>
        <p:cNvGrpSpPr/>
        <p:nvPr/>
      </p:nvGrpSpPr>
      <p:grpSpPr>
        <a:xfrm>
          <a:off x="0" y="0"/>
          <a:ext cx="0" cy="0"/>
          <a:chOff x="0" y="0"/>
          <a:chExt cx="0" cy="0"/>
        </a:xfrm>
      </p:grpSpPr>
      <p:sp>
        <p:nvSpPr>
          <p:cNvPr id="154" name="Foliennummer"/>
          <p:cNvSpPr txBox="1">
            <a:spLocks noGrp="1"/>
          </p:cNvSpPr>
          <p:nvPr>
            <p:ph type="sldNum" sz="quarter" idx="2"/>
          </p:nvPr>
        </p:nvSpPr>
        <p:spPr>
          <a:xfrm>
            <a:off x="8275703" y="6079981"/>
            <a:ext cx="358414" cy="370841"/>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55"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
        <p:nvSpPr>
          <p:cNvPr id="156" name="Textebene 1…"/>
          <p:cNvSpPr txBox="1">
            <a:spLocks noGrp="1"/>
          </p:cNvSpPr>
          <p:nvPr>
            <p:ph type="body" idx="1"/>
          </p:nvPr>
        </p:nvSpPr>
        <p:spPr>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62440129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4" name="Titeltext"/>
          <p:cNvSpPr txBox="1">
            <a:spLocks noGrp="1"/>
          </p:cNvSpPr>
          <p:nvPr>
            <p:ph type="title"/>
          </p:nvPr>
        </p:nvSpPr>
        <p:spPr>
          <a:xfrm>
            <a:off x="647700" y="2012950"/>
            <a:ext cx="7345364" cy="1389063"/>
          </a:xfrm>
          <a:prstGeom prst="rect">
            <a:avLst/>
          </a:prstGeom>
        </p:spPr>
        <p:txBody>
          <a:bodyPr/>
          <a:lstStyle/>
          <a:p>
            <a:r>
              <a:rPr lang="en-US"/>
              <a:t>Click to edit Master title style</a:t>
            </a:r>
            <a:endParaRPr/>
          </a:p>
        </p:txBody>
      </p:sp>
      <p:sp>
        <p:nvSpPr>
          <p:cNvPr id="35" name="Textebene 1…"/>
          <p:cNvSpPr txBox="1">
            <a:spLocks noGrp="1"/>
          </p:cNvSpPr>
          <p:nvPr>
            <p:ph type="body" sz="quarter" idx="1"/>
          </p:nvPr>
        </p:nvSpPr>
        <p:spPr>
          <a:xfrm>
            <a:off x="1295400" y="3671887"/>
            <a:ext cx="6049963" cy="1655763"/>
          </a:xfrm>
          <a:prstGeom prst="rect">
            <a:avLst/>
          </a:prstGeom>
        </p:spPr>
        <p:txBody>
          <a:bodyPr/>
          <a:lstStyle>
            <a:lvl1pPr marL="0" indent="0" algn="ctr"/>
            <a:lvl2pPr marL="0" indent="457200" algn="ctr"/>
            <a:lvl3pPr marL="0" indent="914400" algn="ctr"/>
            <a:lvl4pPr marL="0" indent="1371600" algn="ctr"/>
            <a:lvl5pPr marL="0" indent="1828800" algn="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6"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45767900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F461B7-B46D-44F8-BFD6-5CD3C659BC68}"/>
              </a:ext>
            </a:extLst>
          </p:cNvPr>
          <p:cNvSpPr/>
          <p:nvPr/>
        </p:nvSpPr>
        <p:spPr>
          <a:xfrm>
            <a:off x="0" y="-136459"/>
            <a:ext cx="8636000" cy="1044000"/>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026" name="Picture 2">
            <a:extLst>
              <a:ext uri="{FF2B5EF4-FFF2-40B4-BE49-F238E27FC236}">
                <a16:creationId xmlns:a16="http://schemas.microsoft.com/office/drawing/2014/main" id="{7814CF5C-75C6-4A79-9127-7B69CAED01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1939" y="638839"/>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8" name="Titeltext">
            <a:extLst>
              <a:ext uri="{FF2B5EF4-FFF2-40B4-BE49-F238E27FC236}">
                <a16:creationId xmlns:a16="http://schemas.microsoft.com/office/drawing/2014/main" id="{2FC70008-E482-4022-95A0-6C63F4AFFAAC}"/>
              </a:ext>
            </a:extLst>
          </p:cNvPr>
          <p:cNvSpPr txBox="1">
            <a:spLocks/>
          </p:cNvSpPr>
          <p:nvPr/>
        </p:nvSpPr>
        <p:spPr>
          <a:xfrm>
            <a:off x="0" y="-13786"/>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marL="0" marR="0" indent="0" algn="l" defTabSz="449262" rtl="0" eaLnBrk="1" latinLnBrk="0" hangingPunct="1">
              <a:lnSpc>
                <a:spcPct val="100000"/>
              </a:lnSpc>
              <a:spcBef>
                <a:spcPts val="0"/>
              </a:spcBef>
              <a:spcAft>
                <a:spcPts val="0"/>
              </a:spcAft>
              <a:buClrTx/>
              <a:buSzTx/>
              <a:buFontTx/>
              <a:buNone/>
              <a:tabLst/>
              <a:defRPr sz="4400" b="0" i="0" u="none" strike="noStrike" cap="none" spc="0" baseline="0">
                <a:solidFill>
                  <a:schemeClr val="bg1"/>
                </a:solidFill>
                <a:uFillTx/>
                <a:latin typeface="Franklin Gothic Medium Cond" panose="020B0606030402020204" pitchFamily="34" charset="0"/>
                <a:ea typeface="Roboto Condensed" panose="02000000000000000000" pitchFamily="2" charset="0"/>
                <a:cs typeface="Segoe UI" panose="020B0502040204020203" pitchFamily="34" charset="0"/>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a:lstStyle>
          <a:p>
            <a:endParaRPr lang="en-GB" dirty="0"/>
          </a:p>
        </p:txBody>
      </p:sp>
    </p:spTree>
    <p:extLst>
      <p:ext uri="{BB962C8B-B14F-4D97-AF65-F5344CB8AC3E}">
        <p14:creationId xmlns:p14="http://schemas.microsoft.com/office/powerpoint/2010/main" val="77325344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ransition spd="med"/>
  <p:txStyles>
    <p:titleStyle>
      <a:lvl1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p:titleStyle>
    <p:bodyStyle>
      <a:lvl1pPr marL="342900" marR="0" indent="-342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p:bodyStyle>
    <p:otherStyle>
      <a:lvl1pPr marL="0" marR="0" indent="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Bild 3" descr="Bild 3"/>
          <p:cNvPicPr>
            <a:picLocks noChangeAspect="1"/>
          </p:cNvPicPr>
          <p:nvPr/>
        </p:nvPicPr>
        <p:blipFill>
          <a:blip r:embed="rId2"/>
          <a:srcRect t="11444"/>
          <a:stretch>
            <a:fillRect/>
          </a:stretch>
        </p:blipFill>
        <p:spPr>
          <a:xfrm>
            <a:off x="431492" y="1294685"/>
            <a:ext cx="7839029" cy="461983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itel 1"/>
          <p:cNvSpPr txBox="1">
            <a:spLocks noGrp="1"/>
          </p:cNvSpPr>
          <p:nvPr>
            <p:ph type="title"/>
          </p:nvPr>
        </p:nvSpPr>
        <p:spPr>
          <a:prstGeom prst="rect">
            <a:avLst/>
          </a:prstGeom>
        </p:spPr>
        <p:txBody>
          <a:bodyPr/>
          <a:lstStyle/>
          <a:p>
            <a:r>
              <a:t>Gehirnerschütterungen und CTE</a:t>
            </a:r>
          </a:p>
        </p:txBody>
      </p:sp>
      <p:pic>
        <p:nvPicPr>
          <p:cNvPr id="310" name="tackle.jpeg" descr="tackle.jpeg"/>
          <p:cNvPicPr>
            <a:picLocks noChangeAspect="1"/>
          </p:cNvPicPr>
          <p:nvPr/>
        </p:nvPicPr>
        <p:blipFill>
          <a:blip r:embed="rId3"/>
          <a:stretch>
            <a:fillRect/>
          </a:stretch>
        </p:blipFill>
        <p:spPr>
          <a:xfrm>
            <a:off x="178080" y="1826871"/>
            <a:ext cx="5862867" cy="3574919"/>
          </a:xfrm>
          <a:prstGeom prst="rect">
            <a:avLst/>
          </a:prstGeom>
          <a:ln w="12700">
            <a:miter lim="400000"/>
          </a:ln>
        </p:spPr>
      </p:pic>
      <p:sp>
        <p:nvSpPr>
          <p:cNvPr id="311" name="Abbildung 7…"/>
          <p:cNvSpPr txBox="1"/>
          <p:nvPr/>
        </p:nvSpPr>
        <p:spPr>
          <a:xfrm>
            <a:off x="128438" y="1467729"/>
            <a:ext cx="691070"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defRPr sz="800" b="1">
                <a:solidFill>
                  <a:schemeClr val="accent3">
                    <a:lumOff val="11000"/>
                  </a:schemeClr>
                </a:solidFill>
                <a:latin typeface="D-DIN"/>
                <a:ea typeface="D-DIN"/>
                <a:cs typeface="D-DIN"/>
                <a:sym typeface="D-DIN"/>
              </a:defRPr>
            </a:pPr>
            <a:r>
              <a:t>Abbildung 7</a:t>
            </a:r>
          </a:p>
          <a:p>
            <a:pPr marL="609600" indent="-609600" defTabSz="457200">
              <a:defRPr sz="800" i="1">
                <a:solidFill>
                  <a:schemeClr val="accent3">
                    <a:lumOff val="11000"/>
                  </a:schemeClr>
                </a:solidFill>
                <a:latin typeface="D-DIN"/>
                <a:ea typeface="D-DIN"/>
                <a:cs typeface="D-DIN"/>
                <a:sym typeface="D-DIN"/>
              </a:defRPr>
            </a:pPr>
            <a:r>
              <a:t>Tackle</a:t>
            </a:r>
          </a:p>
        </p:txBody>
      </p:sp>
      <p:sp>
        <p:nvSpPr>
          <p:cNvPr id="312" name="Haynes (o.D.)"/>
          <p:cNvSpPr txBox="1"/>
          <p:nvPr/>
        </p:nvSpPr>
        <p:spPr>
          <a:xfrm>
            <a:off x="132598" y="5407833"/>
            <a:ext cx="730857"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marL="609600" indent="-609600" defTabSz="457200">
              <a:defRPr sz="800">
                <a:solidFill>
                  <a:schemeClr val="accent3">
                    <a:lumOff val="11000"/>
                  </a:schemeClr>
                </a:solidFill>
                <a:latin typeface="D-DIN"/>
                <a:ea typeface="D-DIN"/>
                <a:cs typeface="D-DIN"/>
                <a:sym typeface="D-DIN"/>
              </a:defRPr>
            </a:lvl1pPr>
          </a:lstStyle>
          <a:p>
            <a:r>
              <a:t>Haynes (o.D.)</a:t>
            </a:r>
          </a:p>
        </p:txBody>
      </p:sp>
      <p:sp>
        <p:nvSpPr>
          <p:cNvPr id="313" name="AF: pro Saison bei 1 Spieler teilweise…"/>
          <p:cNvSpPr txBox="1"/>
          <p:nvPr/>
        </p:nvSpPr>
        <p:spPr>
          <a:xfrm>
            <a:off x="6263315" y="2966370"/>
            <a:ext cx="2178305" cy="2031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54029" indent="-154029">
              <a:buSzPct val="100000"/>
              <a:buChar char="-"/>
            </a:pPr>
            <a:r>
              <a:rPr dirty="0">
                <a:latin typeface="+mn-lt"/>
              </a:rPr>
              <a:t>AF: pro Saison </a:t>
            </a:r>
            <a:r>
              <a:rPr dirty="0" err="1">
                <a:latin typeface="+mn-lt"/>
              </a:rPr>
              <a:t>bei</a:t>
            </a:r>
            <a:r>
              <a:rPr dirty="0">
                <a:latin typeface="+mn-lt"/>
              </a:rPr>
              <a:t> 1 Spieler </a:t>
            </a:r>
            <a:r>
              <a:rPr dirty="0" err="1">
                <a:latin typeface="+mn-lt"/>
              </a:rPr>
              <a:t>teilweise</a:t>
            </a:r>
            <a:r>
              <a:rPr dirty="0">
                <a:latin typeface="+mn-lt"/>
              </a:rPr>
              <a:t> </a:t>
            </a:r>
          </a:p>
          <a:p>
            <a:r>
              <a:rPr dirty="0">
                <a:latin typeface="+mn-lt"/>
              </a:rPr>
              <a:t>  1000 - 1500   </a:t>
            </a:r>
          </a:p>
          <a:p>
            <a:r>
              <a:rPr dirty="0">
                <a:latin typeface="+mn-lt"/>
              </a:rPr>
              <a:t>  </a:t>
            </a:r>
            <a:r>
              <a:rPr dirty="0" err="1">
                <a:latin typeface="+mn-lt"/>
              </a:rPr>
              <a:t>Erschütterungen</a:t>
            </a:r>
            <a:r>
              <a:rPr dirty="0">
                <a:latin typeface="+mn-lt"/>
              </a:rPr>
              <a:t>  </a:t>
            </a:r>
          </a:p>
          <a:p>
            <a:r>
              <a:rPr dirty="0">
                <a:latin typeface="+mn-lt"/>
              </a:rPr>
              <a:t>  des </a:t>
            </a:r>
            <a:r>
              <a:rPr dirty="0" err="1">
                <a:latin typeface="+mn-lt"/>
              </a:rPr>
              <a:t>Kopfes</a:t>
            </a:r>
            <a:r>
              <a:rPr dirty="0">
                <a:latin typeface="+mn-lt"/>
              </a:rPr>
              <a:t>, </a:t>
            </a:r>
            <a:r>
              <a:rPr dirty="0" err="1">
                <a:latin typeface="+mn-lt"/>
              </a:rPr>
              <a:t>aber</a:t>
            </a:r>
            <a:r>
              <a:rPr dirty="0">
                <a:latin typeface="+mn-lt"/>
              </a:rPr>
              <a:t> </a:t>
            </a:r>
          </a:p>
          <a:p>
            <a:r>
              <a:rPr dirty="0">
                <a:latin typeface="+mn-lt"/>
              </a:rPr>
              <a:t>  </a:t>
            </a:r>
            <a:r>
              <a:rPr dirty="0" err="1">
                <a:latin typeface="+mn-lt"/>
              </a:rPr>
              <a:t>asymptomatische</a:t>
            </a:r>
            <a:r>
              <a:rPr dirty="0">
                <a:latin typeface="+mn-lt"/>
              </a:rPr>
              <a:t> </a:t>
            </a:r>
          </a:p>
          <a:p>
            <a:r>
              <a:rPr dirty="0">
                <a:latin typeface="+mn-lt"/>
              </a:rPr>
              <a:t>  </a:t>
            </a:r>
            <a:r>
              <a:rPr dirty="0" err="1">
                <a:latin typeface="+mn-lt"/>
              </a:rPr>
              <a:t>Folgen</a:t>
            </a:r>
            <a:endParaRPr dirty="0">
              <a:latin typeface="+mn-lt"/>
            </a:endParaRPr>
          </a:p>
        </p:txBody>
      </p:sp>
      <p:sp>
        <p:nvSpPr>
          <p:cNvPr id="314" name="1 Gehirn-  erschütterung ≠ CTE"/>
          <p:cNvSpPr txBox="1"/>
          <p:nvPr/>
        </p:nvSpPr>
        <p:spPr>
          <a:xfrm>
            <a:off x="6254797" y="2047944"/>
            <a:ext cx="2227397"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154029" indent="-154029">
              <a:buSzPct val="100000"/>
              <a:buChar char="-"/>
            </a:lvl1pPr>
          </a:lstStyle>
          <a:p>
            <a:r>
              <a:rPr dirty="0">
                <a:latin typeface="+mn-lt"/>
              </a:rPr>
              <a:t>1 </a:t>
            </a:r>
            <a:r>
              <a:rPr dirty="0" err="1">
                <a:latin typeface="+mn-lt"/>
              </a:rPr>
              <a:t>Gehirn</a:t>
            </a:r>
            <a:r>
              <a:rPr dirty="0">
                <a:latin typeface="+mn-lt"/>
              </a:rPr>
              <a:t>-  </a:t>
            </a:r>
            <a:r>
              <a:rPr dirty="0" err="1">
                <a:latin typeface="+mn-lt"/>
              </a:rPr>
              <a:t>erschütterung</a:t>
            </a:r>
            <a:r>
              <a:rPr dirty="0">
                <a:latin typeface="+mn-lt"/>
              </a:rPr>
              <a:t> ≠ CTE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el 1"/>
          <p:cNvSpPr txBox="1">
            <a:spLocks noGrp="1"/>
          </p:cNvSpPr>
          <p:nvPr>
            <p:ph type="title"/>
          </p:nvPr>
        </p:nvSpPr>
        <p:spPr>
          <a:prstGeom prst="rect">
            <a:avLst/>
          </a:prstGeom>
        </p:spPr>
        <p:txBody>
          <a:bodyPr/>
          <a:lstStyle/>
          <a:p>
            <a:r>
              <a:t>Gehirnerschütterungen und CTE</a:t>
            </a:r>
          </a:p>
        </p:txBody>
      </p:sp>
      <p:sp>
        <p:nvSpPr>
          <p:cNvPr id="291" name="Gehirnerschütterung = leichtes Schädel-Hirn-Trauma (SHT)…"/>
          <p:cNvSpPr txBox="1"/>
          <p:nvPr/>
        </p:nvSpPr>
        <p:spPr>
          <a:xfrm>
            <a:off x="382282" y="1466253"/>
            <a:ext cx="6740946" cy="4278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180473" indent="-180473">
              <a:buSzPct val="100000"/>
              <a:buChar char="•"/>
            </a:pPr>
            <a:r>
              <a:rPr dirty="0" err="1">
                <a:latin typeface="+mn-lt"/>
              </a:rPr>
              <a:t>Gehirnerschütterung</a:t>
            </a:r>
            <a:r>
              <a:rPr dirty="0">
                <a:latin typeface="+mn-lt"/>
              </a:rPr>
              <a:t> = </a:t>
            </a:r>
            <a:r>
              <a:rPr dirty="0" err="1">
                <a:latin typeface="+mn-lt"/>
              </a:rPr>
              <a:t>leichtes</a:t>
            </a:r>
            <a:r>
              <a:rPr dirty="0">
                <a:latin typeface="+mn-lt"/>
              </a:rPr>
              <a:t> </a:t>
            </a:r>
            <a:r>
              <a:rPr dirty="0" err="1">
                <a:latin typeface="+mn-lt"/>
              </a:rPr>
              <a:t>Schädel</a:t>
            </a:r>
            <a:r>
              <a:rPr dirty="0">
                <a:latin typeface="+mn-lt"/>
              </a:rPr>
              <a:t>-</a:t>
            </a:r>
            <a:r>
              <a:rPr dirty="0" err="1">
                <a:latin typeface="+mn-lt"/>
              </a:rPr>
              <a:t>Hirn</a:t>
            </a:r>
            <a:r>
              <a:rPr dirty="0">
                <a:latin typeface="+mn-lt"/>
              </a:rPr>
              <a:t>-Trauma (SHT) </a:t>
            </a:r>
          </a:p>
          <a:p>
            <a:pPr marL="180473" indent="-180473">
              <a:buSzPct val="100000"/>
              <a:buChar char="•"/>
            </a:pPr>
            <a:endParaRPr dirty="0">
              <a:latin typeface="+mn-lt"/>
            </a:endParaRPr>
          </a:p>
          <a:p>
            <a:pPr marL="180473" indent="-180473">
              <a:buSzPct val="100000"/>
              <a:buChar char="•"/>
            </a:pPr>
            <a:r>
              <a:rPr dirty="0" err="1">
                <a:latin typeface="+mn-lt"/>
              </a:rPr>
              <a:t>Schlag</a:t>
            </a:r>
            <a:r>
              <a:rPr dirty="0">
                <a:latin typeface="+mn-lt"/>
              </a:rPr>
              <a:t> auf den Kopf, </a:t>
            </a:r>
            <a:r>
              <a:rPr dirty="0" err="1">
                <a:latin typeface="+mn-lt"/>
              </a:rPr>
              <a:t>Gehirn</a:t>
            </a:r>
            <a:r>
              <a:rPr dirty="0">
                <a:latin typeface="+mn-lt"/>
              </a:rPr>
              <a:t> </a:t>
            </a:r>
            <a:r>
              <a:rPr dirty="0" err="1">
                <a:latin typeface="+mn-lt"/>
              </a:rPr>
              <a:t>wird</a:t>
            </a:r>
            <a:r>
              <a:rPr dirty="0">
                <a:latin typeface="+mn-lt"/>
              </a:rPr>
              <a:t> </a:t>
            </a:r>
            <a:r>
              <a:rPr dirty="0" err="1">
                <a:latin typeface="+mn-lt"/>
              </a:rPr>
              <a:t>gegen</a:t>
            </a:r>
            <a:r>
              <a:rPr dirty="0">
                <a:latin typeface="+mn-lt"/>
              </a:rPr>
              <a:t> </a:t>
            </a:r>
            <a:r>
              <a:rPr dirty="0" err="1">
                <a:latin typeface="+mn-lt"/>
              </a:rPr>
              <a:t>Schädelwand</a:t>
            </a:r>
            <a:r>
              <a:rPr dirty="0">
                <a:latin typeface="+mn-lt"/>
              </a:rPr>
              <a:t> </a:t>
            </a:r>
            <a:r>
              <a:rPr dirty="0" err="1">
                <a:latin typeface="+mn-lt"/>
              </a:rPr>
              <a:t>gedrückt</a:t>
            </a:r>
            <a:r>
              <a:rPr dirty="0">
                <a:latin typeface="+mn-lt"/>
              </a:rPr>
              <a:t> </a:t>
            </a:r>
          </a:p>
          <a:p>
            <a:r>
              <a:rPr dirty="0">
                <a:latin typeface="+mn-lt"/>
              </a:rPr>
              <a:t>   (Coup-</a:t>
            </a:r>
            <a:r>
              <a:rPr dirty="0" err="1">
                <a:latin typeface="+mn-lt"/>
              </a:rPr>
              <a:t>Contre</a:t>
            </a:r>
            <a:r>
              <a:rPr dirty="0">
                <a:latin typeface="+mn-lt"/>
              </a:rPr>
              <a:t>-Coup-</a:t>
            </a:r>
            <a:r>
              <a:rPr dirty="0" err="1">
                <a:latin typeface="+mn-lt"/>
              </a:rPr>
              <a:t>Mechanismus</a:t>
            </a:r>
            <a:r>
              <a:rPr dirty="0">
                <a:latin typeface="+mn-lt"/>
              </a:rPr>
              <a:t>)</a:t>
            </a:r>
          </a:p>
          <a:p>
            <a:pPr marL="180473" indent="-180473">
              <a:buSzPct val="100000"/>
              <a:buChar char="•"/>
            </a:pPr>
            <a:endParaRPr dirty="0">
              <a:latin typeface="+mn-lt"/>
            </a:endParaRPr>
          </a:p>
          <a:p>
            <a:pPr marL="180473" indent="-180473">
              <a:buSzPct val="100000"/>
              <a:buChar char="•"/>
            </a:pPr>
            <a:r>
              <a:rPr dirty="0">
                <a:latin typeface="+mn-lt"/>
              </a:rPr>
              <a:t>(</a:t>
            </a:r>
            <a:r>
              <a:rPr dirty="0" err="1">
                <a:latin typeface="+mn-lt"/>
              </a:rPr>
              <a:t>temporäre</a:t>
            </a:r>
            <a:r>
              <a:rPr dirty="0">
                <a:latin typeface="+mn-lt"/>
              </a:rPr>
              <a:t>) </a:t>
            </a:r>
            <a:r>
              <a:rPr dirty="0" err="1">
                <a:latin typeface="+mn-lt"/>
              </a:rPr>
              <a:t>Symptome</a:t>
            </a:r>
            <a:r>
              <a:rPr dirty="0">
                <a:latin typeface="+mn-lt"/>
              </a:rPr>
              <a:t>: </a:t>
            </a:r>
          </a:p>
          <a:p>
            <a:pPr marL="561473" lvl="1" indent="-180473">
              <a:buSzPct val="100000"/>
              <a:buChar char="•"/>
              <a:defRPr sz="1600"/>
            </a:pPr>
            <a:r>
              <a:rPr dirty="0" err="1">
                <a:latin typeface="+mn-lt"/>
              </a:rPr>
              <a:t>ggf</a:t>
            </a:r>
            <a:r>
              <a:rPr dirty="0">
                <a:latin typeface="+mn-lt"/>
              </a:rPr>
              <a:t>. </a:t>
            </a:r>
            <a:r>
              <a:rPr dirty="0" err="1">
                <a:latin typeface="+mn-lt"/>
              </a:rPr>
              <a:t>Bewusstlosigkeit</a:t>
            </a:r>
            <a:r>
              <a:rPr dirty="0">
                <a:latin typeface="+mn-lt"/>
              </a:rPr>
              <a:t> für </a:t>
            </a:r>
            <a:r>
              <a:rPr dirty="0" err="1">
                <a:latin typeface="+mn-lt"/>
              </a:rPr>
              <a:t>kurzen</a:t>
            </a:r>
            <a:r>
              <a:rPr dirty="0">
                <a:latin typeface="+mn-lt"/>
              </a:rPr>
              <a:t> </a:t>
            </a:r>
            <a:r>
              <a:rPr dirty="0" err="1">
                <a:latin typeface="+mn-lt"/>
              </a:rPr>
              <a:t>Zeitraum</a:t>
            </a:r>
            <a:endParaRPr dirty="0">
              <a:latin typeface="+mn-lt"/>
            </a:endParaRPr>
          </a:p>
          <a:p>
            <a:pPr marL="561473" lvl="1" indent="-180473">
              <a:buSzPct val="100000"/>
              <a:buChar char="•"/>
              <a:defRPr sz="1600"/>
            </a:pPr>
            <a:r>
              <a:rPr dirty="0" err="1">
                <a:latin typeface="+mn-lt"/>
              </a:rPr>
              <a:t>Erinnerungslücken</a:t>
            </a:r>
            <a:endParaRPr dirty="0">
              <a:latin typeface="+mn-lt"/>
            </a:endParaRPr>
          </a:p>
          <a:p>
            <a:pPr marL="561473" lvl="1" indent="-180473">
              <a:buSzPct val="100000"/>
              <a:buChar char="•"/>
              <a:defRPr sz="1600"/>
            </a:pPr>
            <a:r>
              <a:rPr dirty="0" err="1">
                <a:latin typeface="+mn-lt"/>
              </a:rPr>
              <a:t>Schwindel</a:t>
            </a:r>
            <a:r>
              <a:rPr dirty="0">
                <a:latin typeface="+mn-lt"/>
              </a:rPr>
              <a:t> / </a:t>
            </a:r>
            <a:r>
              <a:rPr dirty="0" err="1">
                <a:latin typeface="+mn-lt"/>
              </a:rPr>
              <a:t>Übelkeit</a:t>
            </a:r>
            <a:r>
              <a:rPr dirty="0">
                <a:latin typeface="+mn-lt"/>
              </a:rPr>
              <a:t> / </a:t>
            </a:r>
            <a:r>
              <a:rPr dirty="0" err="1">
                <a:latin typeface="+mn-lt"/>
              </a:rPr>
              <a:t>Erbrechen</a:t>
            </a:r>
            <a:endParaRPr dirty="0">
              <a:latin typeface="+mn-lt"/>
            </a:endParaRPr>
          </a:p>
          <a:p>
            <a:pPr marL="561473" lvl="1" indent="-180473">
              <a:buSzPct val="100000"/>
              <a:buChar char="•"/>
              <a:defRPr sz="1600"/>
            </a:pPr>
            <a:r>
              <a:rPr dirty="0">
                <a:latin typeface="+mn-lt"/>
              </a:rPr>
              <a:t>Kopf- / </a:t>
            </a:r>
            <a:r>
              <a:rPr dirty="0" err="1">
                <a:latin typeface="+mn-lt"/>
              </a:rPr>
              <a:t>Nackenschmerzen</a:t>
            </a:r>
            <a:endParaRPr dirty="0">
              <a:latin typeface="+mn-lt"/>
            </a:endParaRPr>
          </a:p>
          <a:p>
            <a:pPr marL="561473" lvl="1" indent="-180473">
              <a:buSzPct val="100000"/>
              <a:buChar char="•"/>
              <a:defRPr sz="1600"/>
            </a:pPr>
            <a:r>
              <a:rPr dirty="0" err="1">
                <a:latin typeface="+mn-lt"/>
              </a:rPr>
              <a:t>Kreislaufstörungen</a:t>
            </a:r>
            <a:endParaRPr dirty="0">
              <a:latin typeface="+mn-lt"/>
            </a:endParaRPr>
          </a:p>
          <a:p>
            <a:pPr marL="561473" lvl="1" indent="-180473">
              <a:buSzPct val="100000"/>
              <a:buChar char="•"/>
              <a:defRPr sz="1600"/>
            </a:pPr>
            <a:r>
              <a:rPr dirty="0" err="1">
                <a:latin typeface="+mn-lt"/>
              </a:rPr>
              <a:t>Schlafprobleme</a:t>
            </a:r>
            <a:endParaRPr dirty="0">
              <a:latin typeface="+mn-lt"/>
            </a:endParaRPr>
          </a:p>
          <a:p>
            <a:pPr marL="561473" lvl="1" indent="-180473">
              <a:buSzPct val="100000"/>
              <a:buChar char="•"/>
              <a:defRPr sz="1600"/>
            </a:pPr>
            <a:r>
              <a:rPr dirty="0" err="1">
                <a:latin typeface="+mn-lt"/>
              </a:rPr>
              <a:t>Lichtempfindlichkeit</a:t>
            </a:r>
            <a:endParaRPr dirty="0">
              <a:latin typeface="+mn-lt"/>
            </a:endParaRPr>
          </a:p>
          <a:p>
            <a:pPr marL="561473" lvl="1" indent="-180473">
              <a:buSzPct val="100000"/>
              <a:buChar char="•"/>
              <a:defRPr sz="1600"/>
            </a:pPr>
            <a:r>
              <a:rPr dirty="0" err="1">
                <a:latin typeface="+mn-lt"/>
              </a:rPr>
              <a:t>Störungen</a:t>
            </a:r>
            <a:r>
              <a:rPr dirty="0">
                <a:latin typeface="+mn-lt"/>
              </a:rPr>
              <a:t> des </a:t>
            </a:r>
            <a:r>
              <a:rPr dirty="0" err="1">
                <a:latin typeface="+mn-lt"/>
              </a:rPr>
              <a:t>Geruchs</a:t>
            </a:r>
            <a:r>
              <a:rPr dirty="0">
                <a:latin typeface="+mn-lt"/>
              </a:rPr>
              <a:t>-/</a:t>
            </a:r>
            <a:r>
              <a:rPr dirty="0" err="1">
                <a:latin typeface="+mn-lt"/>
              </a:rPr>
              <a:t>Geschmackssinns</a:t>
            </a:r>
            <a:endParaRPr dirty="0">
              <a:latin typeface="+mn-lt"/>
            </a:endParaRPr>
          </a:p>
          <a:p>
            <a:pPr lvl="1" indent="228600"/>
            <a:endParaRPr dirty="0">
              <a:latin typeface="+mn-lt"/>
            </a:endParaRPr>
          </a:p>
          <a:p>
            <a:pPr marL="180473" indent="-180473">
              <a:buSzPct val="100000"/>
              <a:buChar char="•"/>
            </a:pPr>
            <a:r>
              <a:rPr dirty="0" err="1">
                <a:latin typeface="+mn-lt"/>
              </a:rPr>
              <a:t>Behandlung</a:t>
            </a:r>
            <a:r>
              <a:rPr dirty="0">
                <a:latin typeface="+mn-lt"/>
              </a:rPr>
              <a:t>: </a:t>
            </a:r>
            <a:r>
              <a:rPr dirty="0" err="1">
                <a:latin typeface="+mn-lt"/>
              </a:rPr>
              <a:t>Bettruhe</a:t>
            </a:r>
            <a:r>
              <a:rPr dirty="0">
                <a:latin typeface="+mn-lt"/>
              </a:rPr>
              <a:t>, </a:t>
            </a:r>
            <a:r>
              <a:rPr dirty="0" err="1">
                <a:latin typeface="+mn-lt"/>
              </a:rPr>
              <a:t>Schmerztabletten</a:t>
            </a:r>
            <a:endParaRPr dirty="0">
              <a:latin typeface="+mn-lt"/>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el 1"/>
          <p:cNvSpPr txBox="1">
            <a:spLocks noGrp="1"/>
          </p:cNvSpPr>
          <p:nvPr>
            <p:ph type="title"/>
          </p:nvPr>
        </p:nvSpPr>
        <p:spPr>
          <a:prstGeom prst="rect">
            <a:avLst/>
          </a:prstGeom>
        </p:spPr>
        <p:txBody>
          <a:bodyPr>
            <a:normAutofit fontScale="90000"/>
          </a:bodyPr>
          <a:lstStyle/>
          <a:p>
            <a:r>
              <a:t>Coup-Contre-Coup-Mechanismus</a:t>
            </a:r>
          </a:p>
        </p:txBody>
      </p:sp>
      <p:sp>
        <p:nvSpPr>
          <p:cNvPr id="299" name="Abbildung 6…"/>
          <p:cNvSpPr txBox="1"/>
          <p:nvPr/>
        </p:nvSpPr>
        <p:spPr>
          <a:xfrm>
            <a:off x="1062096" y="1256236"/>
            <a:ext cx="314400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defRPr sz="800" b="1">
                <a:solidFill>
                  <a:schemeClr val="accent3">
                    <a:lumOff val="11000"/>
                  </a:schemeClr>
                </a:solidFill>
                <a:latin typeface="D-DIN"/>
                <a:ea typeface="D-DIN"/>
                <a:cs typeface="D-DIN"/>
                <a:sym typeface="D-DIN"/>
              </a:defRPr>
            </a:pPr>
            <a:r>
              <a:rPr>
                <a:latin typeface="+mn-lt"/>
              </a:rPr>
              <a:t>Abbildung 6</a:t>
            </a:r>
          </a:p>
          <a:p>
            <a:pPr marL="609600" indent="-609600" defTabSz="457200">
              <a:defRPr sz="800" i="1">
                <a:solidFill>
                  <a:schemeClr val="accent3">
                    <a:lumOff val="11000"/>
                  </a:schemeClr>
                </a:solidFill>
                <a:latin typeface="D-DIN"/>
                <a:ea typeface="D-DIN"/>
                <a:cs typeface="D-DIN"/>
                <a:sym typeface="D-DIN"/>
              </a:defRPr>
            </a:pPr>
            <a:r>
              <a:rPr>
                <a:latin typeface="+mn-lt"/>
              </a:rPr>
              <a:t>Coup - Contre-Coup-Mechanismus bei einem Schädel-Hirn-Trauma</a:t>
            </a:r>
          </a:p>
        </p:txBody>
      </p:sp>
      <p:pic>
        <p:nvPicPr>
          <p:cNvPr id="300" name="SHT.jpeg" descr="SHT.jpeg"/>
          <p:cNvPicPr>
            <a:picLocks noChangeAspect="1"/>
          </p:cNvPicPr>
          <p:nvPr/>
        </p:nvPicPr>
        <p:blipFill>
          <a:blip r:embed="rId3"/>
          <a:srcRect t="8640" b="16380"/>
          <a:stretch>
            <a:fillRect/>
          </a:stretch>
        </p:blipFill>
        <p:spPr>
          <a:xfrm>
            <a:off x="995166" y="1645361"/>
            <a:ext cx="6258016" cy="3354951"/>
          </a:xfrm>
          <a:prstGeom prst="rect">
            <a:avLst/>
          </a:prstGeom>
          <a:ln w="12700">
            <a:miter lim="400000"/>
          </a:ln>
        </p:spPr>
      </p:pic>
      <p:sp>
        <p:nvSpPr>
          <p:cNvPr id="301" name="1. Coup-Mechanismus:…"/>
          <p:cNvSpPr txBox="1"/>
          <p:nvPr/>
        </p:nvSpPr>
        <p:spPr>
          <a:xfrm>
            <a:off x="1467555" y="4983934"/>
            <a:ext cx="2881732"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b="1"/>
            </a:pPr>
            <a:r>
              <a:rPr dirty="0">
                <a:latin typeface="+mn-lt"/>
              </a:rPr>
              <a:t>1. Coup-</a:t>
            </a:r>
            <a:r>
              <a:rPr dirty="0" err="1">
                <a:latin typeface="+mn-lt"/>
              </a:rPr>
              <a:t>Mechanismus</a:t>
            </a:r>
            <a:r>
              <a:rPr dirty="0">
                <a:latin typeface="+mn-lt"/>
              </a:rPr>
              <a:t>:</a:t>
            </a:r>
          </a:p>
          <a:p>
            <a:pPr algn="ctr">
              <a:defRPr sz="1200"/>
            </a:pPr>
            <a:r>
              <a:rPr dirty="0" err="1">
                <a:latin typeface="+mn-lt"/>
              </a:rPr>
              <a:t>Gewalteinwirkung</a:t>
            </a:r>
            <a:r>
              <a:rPr dirty="0">
                <a:latin typeface="+mn-lt"/>
              </a:rPr>
              <a:t> auf den </a:t>
            </a:r>
          </a:p>
          <a:p>
            <a:pPr algn="ctr">
              <a:defRPr sz="1200"/>
            </a:pPr>
            <a:r>
              <a:rPr dirty="0" err="1">
                <a:latin typeface="+mn-lt"/>
              </a:rPr>
              <a:t>Schädel</a:t>
            </a:r>
            <a:r>
              <a:rPr dirty="0">
                <a:latin typeface="+mn-lt"/>
              </a:rPr>
              <a:t> </a:t>
            </a:r>
            <a:r>
              <a:rPr dirty="0" err="1">
                <a:latin typeface="+mn-lt"/>
              </a:rPr>
              <a:t>mit</a:t>
            </a:r>
            <a:r>
              <a:rPr dirty="0">
                <a:latin typeface="+mn-lt"/>
              </a:rPr>
              <a:t> der </a:t>
            </a:r>
            <a:r>
              <a:rPr dirty="0" err="1">
                <a:latin typeface="+mn-lt"/>
              </a:rPr>
              <a:t>Schädigung</a:t>
            </a:r>
            <a:r>
              <a:rPr dirty="0">
                <a:latin typeface="+mn-lt"/>
              </a:rPr>
              <a:t> der </a:t>
            </a:r>
          </a:p>
          <a:p>
            <a:pPr algn="ctr">
              <a:defRPr sz="1200"/>
            </a:pPr>
            <a:r>
              <a:rPr dirty="0" err="1">
                <a:latin typeface="+mn-lt"/>
              </a:rPr>
              <a:t>Hirnmasse</a:t>
            </a:r>
            <a:r>
              <a:rPr dirty="0">
                <a:latin typeface="+mn-lt"/>
              </a:rPr>
              <a:t> auf der </a:t>
            </a:r>
            <a:r>
              <a:rPr dirty="0" err="1">
                <a:latin typeface="+mn-lt"/>
              </a:rPr>
              <a:t>Einschlagsseite</a:t>
            </a:r>
            <a:endParaRPr dirty="0">
              <a:latin typeface="+mn-lt"/>
            </a:endParaRPr>
          </a:p>
        </p:txBody>
      </p:sp>
      <p:sp>
        <p:nvSpPr>
          <p:cNvPr id="302" name="2. Contre-Coup-Mechanismus:…"/>
          <p:cNvSpPr txBox="1"/>
          <p:nvPr/>
        </p:nvSpPr>
        <p:spPr>
          <a:xfrm>
            <a:off x="4833055" y="4976927"/>
            <a:ext cx="288173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b="1"/>
            </a:pPr>
            <a:r>
              <a:rPr>
                <a:latin typeface="+mn-lt"/>
              </a:rPr>
              <a:t>2. Contre-Coup-Mechanismus:</a:t>
            </a:r>
          </a:p>
          <a:p>
            <a:pPr algn="ctr">
              <a:defRPr sz="1200"/>
            </a:pPr>
            <a:r>
              <a:rPr>
                <a:latin typeface="+mn-lt"/>
              </a:rPr>
              <a:t>Schädigung des Gehirns auf der </a:t>
            </a:r>
          </a:p>
          <a:p>
            <a:pPr algn="ctr">
              <a:defRPr sz="1200"/>
            </a:pPr>
            <a:r>
              <a:rPr>
                <a:latin typeface="+mn-lt"/>
              </a:rPr>
              <a:t>dem Aufprall entgegengesetzten Seite</a:t>
            </a:r>
          </a:p>
        </p:txBody>
      </p:sp>
      <p:sp>
        <p:nvSpPr>
          <p:cNvPr id="303" name="Linie"/>
          <p:cNvSpPr/>
          <p:nvPr/>
        </p:nvSpPr>
        <p:spPr>
          <a:xfrm>
            <a:off x="4328423" y="5205467"/>
            <a:ext cx="557574" cy="1"/>
          </a:xfrm>
          <a:prstGeom prst="line">
            <a:avLst/>
          </a:prstGeom>
          <a:ln w="63500">
            <a:solidFill>
              <a:schemeClr val="accent3"/>
            </a:solidFill>
            <a:tailEnd type="stealth"/>
          </a:ln>
        </p:spPr>
        <p:txBody>
          <a:bodyPr lIns="45719" rIns="45719"/>
          <a:lstStyle/>
          <a:p>
            <a:endParaRPr>
              <a:latin typeface="+mn-lt"/>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65C18D-C806-D019-B41A-0F87C86F10B6}"/>
              </a:ext>
            </a:extLst>
          </p:cNvPr>
          <p:cNvSpPr>
            <a:spLocks noGrp="1"/>
          </p:cNvSpPr>
          <p:nvPr>
            <p:ph type="body" idx="1"/>
          </p:nvPr>
        </p:nvSpPr>
        <p:spPr/>
        <p:txBody>
          <a:bodyPr/>
          <a:lstStyle/>
          <a:p>
            <a:endParaRPr lang="en-US">
              <a:latin typeface="+mn-lt"/>
            </a:endParaRPr>
          </a:p>
        </p:txBody>
      </p:sp>
      <p:sp>
        <p:nvSpPr>
          <p:cNvPr id="318" name="Titel 1"/>
          <p:cNvSpPr txBox="1">
            <a:spLocks noGrp="1"/>
          </p:cNvSpPr>
          <p:nvPr>
            <p:ph type="title"/>
          </p:nvPr>
        </p:nvSpPr>
        <p:spPr>
          <a:prstGeom prst="rect">
            <a:avLst/>
          </a:prstGeom>
        </p:spPr>
        <p:txBody>
          <a:bodyPr/>
          <a:lstStyle/>
          <a:p>
            <a:r>
              <a:t>CTE: Pathophysiologie</a:t>
            </a:r>
          </a:p>
        </p:txBody>
      </p:sp>
      <p:pic>
        <p:nvPicPr>
          <p:cNvPr id="321" name="taumicrotubules1.jpeg" descr="taumicrotubules1.jpeg"/>
          <p:cNvPicPr>
            <a:picLocks noChangeAspect="1"/>
          </p:cNvPicPr>
          <p:nvPr/>
        </p:nvPicPr>
        <p:blipFill>
          <a:blip r:embed="rId3"/>
          <a:srcRect b="58570"/>
          <a:stretch>
            <a:fillRect/>
          </a:stretch>
        </p:blipFill>
        <p:spPr>
          <a:xfrm rot="5400000">
            <a:off x="-1009003" y="3006046"/>
            <a:ext cx="4427633" cy="1463396"/>
          </a:xfrm>
          <a:prstGeom prst="rect">
            <a:avLst/>
          </a:prstGeom>
          <a:ln w="12700">
            <a:miter lim="400000"/>
          </a:ln>
        </p:spPr>
      </p:pic>
      <p:sp>
        <p:nvSpPr>
          <p:cNvPr id="322" name="Rechteck"/>
          <p:cNvSpPr/>
          <p:nvPr/>
        </p:nvSpPr>
        <p:spPr>
          <a:xfrm>
            <a:off x="241315" y="1438787"/>
            <a:ext cx="449145" cy="1270001"/>
          </a:xfrm>
          <a:prstGeom prst="rect">
            <a:avLst/>
          </a:prstGeom>
          <a:solidFill>
            <a:schemeClr val="accent3">
              <a:lumOff val="44000"/>
            </a:schemeClr>
          </a:solidFill>
          <a:ln w="12700">
            <a:miter lim="400000"/>
          </a:ln>
        </p:spPr>
        <p:txBody>
          <a:bodyPr lIns="45719" rIns="45719"/>
          <a:lstStyle/>
          <a:p>
            <a:endParaRPr>
              <a:latin typeface="+mn-lt"/>
            </a:endParaRPr>
          </a:p>
        </p:txBody>
      </p:sp>
      <p:sp>
        <p:nvSpPr>
          <p:cNvPr id="323" name="Rechteck"/>
          <p:cNvSpPr/>
          <p:nvPr/>
        </p:nvSpPr>
        <p:spPr>
          <a:xfrm>
            <a:off x="1811714" y="1435751"/>
            <a:ext cx="307498" cy="1270001"/>
          </a:xfrm>
          <a:prstGeom prst="rect">
            <a:avLst/>
          </a:prstGeom>
          <a:solidFill>
            <a:schemeClr val="accent3">
              <a:lumOff val="44000"/>
            </a:schemeClr>
          </a:solidFill>
          <a:ln w="12700">
            <a:miter lim="400000"/>
          </a:ln>
        </p:spPr>
        <p:txBody>
          <a:bodyPr lIns="45719" rIns="45719"/>
          <a:lstStyle/>
          <a:p>
            <a:endParaRPr>
              <a:latin typeface="+mn-lt"/>
            </a:endParaRPr>
          </a:p>
        </p:txBody>
      </p:sp>
      <p:sp>
        <p:nvSpPr>
          <p:cNvPr id="324" name="Soma"/>
          <p:cNvSpPr txBox="1"/>
          <p:nvPr/>
        </p:nvSpPr>
        <p:spPr>
          <a:xfrm>
            <a:off x="346413" y="1700458"/>
            <a:ext cx="475449"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solidFill>
                  <a:schemeClr val="accent4">
                    <a:lumOff val="-8800"/>
                  </a:schemeClr>
                </a:solidFill>
                <a:latin typeface="D-DIN"/>
                <a:ea typeface="D-DIN"/>
                <a:cs typeface="D-DIN"/>
                <a:sym typeface="D-DIN"/>
              </a:defRPr>
            </a:lvl1pPr>
          </a:lstStyle>
          <a:p>
            <a:r>
              <a:rPr>
                <a:latin typeface="+mn-lt"/>
              </a:rPr>
              <a:t>Soma</a:t>
            </a:r>
          </a:p>
        </p:txBody>
      </p:sp>
      <p:sp>
        <p:nvSpPr>
          <p:cNvPr id="325" name="Axon"/>
          <p:cNvSpPr txBox="1"/>
          <p:nvPr/>
        </p:nvSpPr>
        <p:spPr>
          <a:xfrm>
            <a:off x="1416173" y="2763717"/>
            <a:ext cx="43858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solidFill>
                  <a:schemeClr val="accent4">
                    <a:lumOff val="-8800"/>
                  </a:schemeClr>
                </a:solidFill>
                <a:latin typeface="D-DIN"/>
                <a:ea typeface="D-DIN"/>
                <a:cs typeface="D-DIN"/>
                <a:sym typeface="D-DIN"/>
              </a:defRPr>
            </a:lvl1pPr>
          </a:lstStyle>
          <a:p>
            <a:r>
              <a:rPr>
                <a:latin typeface="+mn-lt"/>
              </a:rPr>
              <a:t>Axon</a:t>
            </a:r>
          </a:p>
        </p:txBody>
      </p:sp>
      <p:sp>
        <p:nvSpPr>
          <p:cNvPr id="326" name="Rechteck"/>
          <p:cNvSpPr/>
          <p:nvPr/>
        </p:nvSpPr>
        <p:spPr>
          <a:xfrm>
            <a:off x="745420" y="2359006"/>
            <a:ext cx="449145" cy="737518"/>
          </a:xfrm>
          <a:prstGeom prst="rect">
            <a:avLst/>
          </a:prstGeom>
          <a:solidFill>
            <a:schemeClr val="accent3">
              <a:lumOff val="44000"/>
            </a:schemeClr>
          </a:solidFill>
          <a:ln w="12700">
            <a:miter lim="400000"/>
          </a:ln>
        </p:spPr>
        <p:txBody>
          <a:bodyPr lIns="45719" rIns="45719"/>
          <a:lstStyle/>
          <a:p>
            <a:endParaRPr>
              <a:latin typeface="+mn-lt"/>
            </a:endParaRPr>
          </a:p>
        </p:txBody>
      </p:sp>
      <p:sp>
        <p:nvSpPr>
          <p:cNvPr id="327" name="Rechteck"/>
          <p:cNvSpPr/>
          <p:nvPr/>
        </p:nvSpPr>
        <p:spPr>
          <a:xfrm>
            <a:off x="1111116" y="4052939"/>
            <a:ext cx="464018" cy="1345420"/>
          </a:xfrm>
          <a:prstGeom prst="rect">
            <a:avLst/>
          </a:prstGeom>
          <a:solidFill>
            <a:schemeClr val="accent3">
              <a:lumOff val="44000"/>
            </a:schemeClr>
          </a:solidFill>
          <a:ln w="12700">
            <a:miter lim="400000"/>
          </a:ln>
        </p:spPr>
        <p:txBody>
          <a:bodyPr lIns="45719" rIns="45719"/>
          <a:lstStyle/>
          <a:p>
            <a:endParaRPr>
              <a:latin typeface="+mn-lt"/>
            </a:endParaRPr>
          </a:p>
        </p:txBody>
      </p:sp>
      <p:sp>
        <p:nvSpPr>
          <p:cNvPr id="328" name="Mikrotubuli"/>
          <p:cNvSpPr txBox="1"/>
          <p:nvPr/>
        </p:nvSpPr>
        <p:spPr>
          <a:xfrm>
            <a:off x="232417" y="2568233"/>
            <a:ext cx="8762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solidFill>
                  <a:schemeClr val="accent4">
                    <a:lumOff val="-8800"/>
                  </a:schemeClr>
                </a:solidFill>
                <a:latin typeface="D-DIN"/>
                <a:ea typeface="D-DIN"/>
                <a:cs typeface="D-DIN"/>
                <a:sym typeface="D-DIN"/>
              </a:defRPr>
            </a:lvl1pPr>
          </a:lstStyle>
          <a:p>
            <a:r>
              <a:rPr>
                <a:latin typeface="+mn-lt"/>
              </a:rPr>
              <a:t>Mikrotubuli</a:t>
            </a:r>
          </a:p>
        </p:txBody>
      </p:sp>
      <p:sp>
        <p:nvSpPr>
          <p:cNvPr id="329" name="Linie"/>
          <p:cNvSpPr/>
          <p:nvPr/>
        </p:nvSpPr>
        <p:spPr>
          <a:xfrm>
            <a:off x="771018" y="1911982"/>
            <a:ext cx="504604" cy="202993"/>
          </a:xfrm>
          <a:prstGeom prst="line">
            <a:avLst/>
          </a:prstGeom>
          <a:ln w="12700">
            <a:solidFill>
              <a:schemeClr val="accent4">
                <a:lumOff val="-8800"/>
              </a:schemeClr>
            </a:solidFill>
          </a:ln>
        </p:spPr>
        <p:txBody>
          <a:bodyPr lIns="45719" rIns="45719"/>
          <a:lstStyle/>
          <a:p>
            <a:endParaRPr>
              <a:latin typeface="+mn-lt"/>
            </a:endParaRPr>
          </a:p>
        </p:txBody>
      </p:sp>
      <p:sp>
        <p:nvSpPr>
          <p:cNvPr id="330" name="Linie"/>
          <p:cNvSpPr/>
          <p:nvPr/>
        </p:nvSpPr>
        <p:spPr>
          <a:xfrm>
            <a:off x="1045527" y="2703601"/>
            <a:ext cx="227059" cy="1"/>
          </a:xfrm>
          <a:prstGeom prst="line">
            <a:avLst/>
          </a:prstGeom>
          <a:ln w="12700">
            <a:solidFill>
              <a:schemeClr val="accent4">
                <a:lumOff val="-8800"/>
              </a:schemeClr>
            </a:solidFill>
          </a:ln>
        </p:spPr>
        <p:txBody>
          <a:bodyPr lIns="45719" rIns="45719"/>
          <a:lstStyle/>
          <a:p>
            <a:endParaRPr>
              <a:latin typeface="+mn-lt"/>
            </a:endParaRPr>
          </a:p>
        </p:txBody>
      </p:sp>
      <p:sp>
        <p:nvSpPr>
          <p:cNvPr id="331" name="Linie"/>
          <p:cNvSpPr/>
          <p:nvPr/>
        </p:nvSpPr>
        <p:spPr>
          <a:xfrm>
            <a:off x="944964" y="4540573"/>
            <a:ext cx="227059" cy="1"/>
          </a:xfrm>
          <a:prstGeom prst="line">
            <a:avLst/>
          </a:prstGeom>
          <a:ln w="12700">
            <a:solidFill>
              <a:schemeClr val="accent4">
                <a:lumOff val="-8800"/>
              </a:schemeClr>
            </a:solidFill>
          </a:ln>
        </p:spPr>
        <p:txBody>
          <a:bodyPr lIns="45719" rIns="45719"/>
          <a:lstStyle/>
          <a:p>
            <a:endParaRPr>
              <a:latin typeface="+mn-lt"/>
            </a:endParaRPr>
          </a:p>
        </p:txBody>
      </p:sp>
      <p:sp>
        <p:nvSpPr>
          <p:cNvPr id="332" name="Linie"/>
          <p:cNvSpPr/>
          <p:nvPr/>
        </p:nvSpPr>
        <p:spPr>
          <a:xfrm flipH="1">
            <a:off x="1426097" y="2290952"/>
            <a:ext cx="1" cy="1274327"/>
          </a:xfrm>
          <a:prstGeom prst="line">
            <a:avLst/>
          </a:prstGeom>
          <a:ln w="12700">
            <a:solidFill>
              <a:schemeClr val="accent4">
                <a:lumOff val="-8800"/>
              </a:schemeClr>
            </a:solidFill>
            <a:headEnd type="triangle" len="sm"/>
            <a:tailEnd type="triangle" len="sm"/>
          </a:ln>
        </p:spPr>
        <p:txBody>
          <a:bodyPr lIns="45719" rIns="45719"/>
          <a:lstStyle/>
          <a:p>
            <a:endParaRPr>
              <a:latin typeface="+mn-lt"/>
            </a:endParaRPr>
          </a:p>
        </p:txBody>
      </p:sp>
      <p:sp>
        <p:nvSpPr>
          <p:cNvPr id="333" name="Abbildung 8…"/>
          <p:cNvSpPr txBox="1"/>
          <p:nvPr/>
        </p:nvSpPr>
        <p:spPr>
          <a:xfrm>
            <a:off x="263272" y="1152492"/>
            <a:ext cx="1411603"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defRPr sz="800" b="1">
                <a:solidFill>
                  <a:schemeClr val="accent3">
                    <a:lumOff val="11000"/>
                  </a:schemeClr>
                </a:solidFill>
                <a:latin typeface="D-DIN"/>
                <a:ea typeface="D-DIN"/>
                <a:cs typeface="D-DIN"/>
                <a:sym typeface="D-DIN"/>
              </a:defRPr>
            </a:pPr>
            <a:r>
              <a:rPr>
                <a:latin typeface="+mn-lt"/>
              </a:rPr>
              <a:t>Abbildung 8</a:t>
            </a:r>
          </a:p>
          <a:p>
            <a:pPr marL="609600" indent="-609600" defTabSz="457200">
              <a:defRPr sz="800" i="1">
                <a:solidFill>
                  <a:schemeClr val="accent3">
                    <a:lumOff val="11000"/>
                  </a:schemeClr>
                </a:solidFill>
                <a:latin typeface="D-DIN"/>
                <a:ea typeface="D-DIN"/>
                <a:cs typeface="D-DIN"/>
                <a:sym typeface="D-DIN"/>
              </a:defRPr>
            </a:pPr>
            <a:r>
              <a:rPr>
                <a:latin typeface="+mn-lt"/>
              </a:rPr>
              <a:t>Mikrotubuli und Tau-Proteine</a:t>
            </a:r>
          </a:p>
        </p:txBody>
      </p:sp>
      <p:sp>
        <p:nvSpPr>
          <p:cNvPr id="334" name="Brunden, Trojanowski &amp; Lee (2009)"/>
          <p:cNvSpPr txBox="1"/>
          <p:nvPr/>
        </p:nvSpPr>
        <p:spPr>
          <a:xfrm>
            <a:off x="474538" y="5934031"/>
            <a:ext cx="1674495"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marL="609600" indent="-609600" defTabSz="457200">
              <a:defRPr sz="800">
                <a:solidFill>
                  <a:schemeClr val="accent3"/>
                </a:solidFill>
                <a:latin typeface="+mj-lt"/>
                <a:ea typeface="+mj-ea"/>
                <a:cs typeface="+mj-cs"/>
                <a:sym typeface="Times New Roman"/>
              </a:defRPr>
            </a:lvl1pPr>
          </a:lstStyle>
          <a:p>
            <a:r>
              <a:rPr>
                <a:latin typeface="+mn-lt"/>
              </a:rPr>
              <a:t>Brunden, Trojanowski &amp; Lee (2009)</a:t>
            </a:r>
          </a:p>
        </p:txBody>
      </p:sp>
      <p:pic>
        <p:nvPicPr>
          <p:cNvPr id="335" name="taumicrotubules1.jpeg" descr="taumicrotubules1.jpeg"/>
          <p:cNvPicPr>
            <a:picLocks noChangeAspect="1"/>
          </p:cNvPicPr>
          <p:nvPr/>
        </p:nvPicPr>
        <p:blipFill>
          <a:blip r:embed="rId3"/>
          <a:srcRect t="41268" b="5116"/>
          <a:stretch>
            <a:fillRect/>
          </a:stretch>
        </p:blipFill>
        <p:spPr>
          <a:xfrm rot="16200000" flipH="1">
            <a:off x="609254" y="2790169"/>
            <a:ext cx="4427633" cy="1893823"/>
          </a:xfrm>
          <a:prstGeom prst="rect">
            <a:avLst/>
          </a:prstGeom>
          <a:ln w="12700">
            <a:miter lim="400000"/>
          </a:ln>
        </p:spPr>
      </p:pic>
      <p:sp>
        <p:nvSpPr>
          <p:cNvPr id="336" name="Tau-Protein"/>
          <p:cNvSpPr txBox="1"/>
          <p:nvPr/>
        </p:nvSpPr>
        <p:spPr>
          <a:xfrm>
            <a:off x="1133560" y="4405636"/>
            <a:ext cx="884214"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solidFill>
                  <a:schemeClr val="accent4">
                    <a:lumOff val="-8800"/>
                  </a:schemeClr>
                </a:solidFill>
                <a:latin typeface="D-DIN"/>
                <a:ea typeface="D-DIN"/>
                <a:cs typeface="D-DIN"/>
                <a:sym typeface="D-DIN"/>
              </a:defRPr>
            </a:lvl1pPr>
          </a:lstStyle>
          <a:p>
            <a:r>
              <a:rPr>
                <a:latin typeface="+mn-lt"/>
              </a:rPr>
              <a:t>Tau-Protein</a:t>
            </a:r>
          </a:p>
        </p:txBody>
      </p:sp>
      <p:sp>
        <p:nvSpPr>
          <p:cNvPr id="337" name="Rechteck"/>
          <p:cNvSpPr/>
          <p:nvPr/>
        </p:nvSpPr>
        <p:spPr>
          <a:xfrm>
            <a:off x="2185404" y="3934076"/>
            <a:ext cx="464018" cy="1345420"/>
          </a:xfrm>
          <a:prstGeom prst="rect">
            <a:avLst/>
          </a:prstGeom>
          <a:solidFill>
            <a:schemeClr val="accent3">
              <a:lumOff val="44000"/>
            </a:schemeClr>
          </a:solidFill>
          <a:ln w="12700">
            <a:miter lim="400000"/>
          </a:ln>
        </p:spPr>
        <p:txBody>
          <a:bodyPr lIns="45719" rIns="45719"/>
          <a:lstStyle/>
          <a:p>
            <a:endParaRPr>
              <a:latin typeface="+mn-lt"/>
            </a:endParaRPr>
          </a:p>
        </p:txBody>
      </p:sp>
      <p:sp>
        <p:nvSpPr>
          <p:cNvPr id="338" name="Rechteck"/>
          <p:cNvSpPr/>
          <p:nvPr/>
        </p:nvSpPr>
        <p:spPr>
          <a:xfrm>
            <a:off x="2471683" y="2300629"/>
            <a:ext cx="464018" cy="678760"/>
          </a:xfrm>
          <a:prstGeom prst="rect">
            <a:avLst/>
          </a:prstGeom>
          <a:solidFill>
            <a:schemeClr val="accent3">
              <a:lumOff val="44000"/>
            </a:schemeClr>
          </a:solidFill>
          <a:ln w="12700">
            <a:miter lim="400000"/>
          </a:ln>
        </p:spPr>
        <p:txBody>
          <a:bodyPr lIns="45719" rIns="45719"/>
          <a:lstStyle/>
          <a:p>
            <a:endParaRPr>
              <a:latin typeface="+mn-lt"/>
            </a:endParaRPr>
          </a:p>
        </p:txBody>
      </p:sp>
      <p:sp>
        <p:nvSpPr>
          <p:cNvPr id="339" name="Rechteck"/>
          <p:cNvSpPr/>
          <p:nvPr/>
        </p:nvSpPr>
        <p:spPr>
          <a:xfrm>
            <a:off x="2682513" y="2586908"/>
            <a:ext cx="464018" cy="678759"/>
          </a:xfrm>
          <a:prstGeom prst="rect">
            <a:avLst/>
          </a:prstGeom>
          <a:solidFill>
            <a:schemeClr val="accent3">
              <a:lumOff val="44000"/>
            </a:schemeClr>
          </a:solidFill>
          <a:ln w="12700">
            <a:miter lim="400000"/>
          </a:ln>
        </p:spPr>
        <p:txBody>
          <a:bodyPr lIns="45719" rIns="45719"/>
          <a:lstStyle/>
          <a:p>
            <a:endParaRPr>
              <a:latin typeface="+mn-lt"/>
            </a:endParaRPr>
          </a:p>
        </p:txBody>
      </p:sp>
      <p:sp>
        <p:nvSpPr>
          <p:cNvPr id="340" name="Rechteck"/>
          <p:cNvSpPr/>
          <p:nvPr/>
        </p:nvSpPr>
        <p:spPr>
          <a:xfrm>
            <a:off x="3178369" y="3962986"/>
            <a:ext cx="123370" cy="1183276"/>
          </a:xfrm>
          <a:prstGeom prst="rect">
            <a:avLst/>
          </a:prstGeom>
          <a:solidFill>
            <a:schemeClr val="accent3">
              <a:lumOff val="44000"/>
            </a:schemeClr>
          </a:solidFill>
          <a:ln w="12700">
            <a:miter lim="400000"/>
          </a:ln>
        </p:spPr>
        <p:txBody>
          <a:bodyPr lIns="45719" rIns="45719"/>
          <a:lstStyle/>
          <a:p>
            <a:endParaRPr>
              <a:latin typeface="+mn-lt"/>
            </a:endParaRPr>
          </a:p>
        </p:txBody>
      </p:sp>
      <p:sp>
        <p:nvSpPr>
          <p:cNvPr id="341" name="Rechteck"/>
          <p:cNvSpPr/>
          <p:nvPr/>
        </p:nvSpPr>
        <p:spPr>
          <a:xfrm>
            <a:off x="3464647" y="5189634"/>
            <a:ext cx="205685" cy="356380"/>
          </a:xfrm>
          <a:prstGeom prst="rect">
            <a:avLst/>
          </a:prstGeom>
          <a:solidFill>
            <a:schemeClr val="accent3">
              <a:lumOff val="44000"/>
            </a:schemeClr>
          </a:solidFill>
          <a:ln w="12700">
            <a:miter lim="400000"/>
          </a:ln>
        </p:spPr>
        <p:txBody>
          <a:bodyPr lIns="45719" rIns="45719"/>
          <a:lstStyle/>
          <a:p>
            <a:endParaRPr>
              <a:latin typeface="+mn-lt"/>
            </a:endParaRPr>
          </a:p>
        </p:txBody>
      </p:sp>
      <p:sp>
        <p:nvSpPr>
          <p:cNvPr id="342" name="P-Tau-Fibrille"/>
          <p:cNvSpPr txBox="1"/>
          <p:nvPr/>
        </p:nvSpPr>
        <p:spPr>
          <a:xfrm>
            <a:off x="1347297" y="4993735"/>
            <a:ext cx="99161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solidFill>
                  <a:schemeClr val="accent4">
                    <a:lumOff val="-8800"/>
                  </a:schemeClr>
                </a:solidFill>
                <a:latin typeface="D-DIN"/>
                <a:ea typeface="D-DIN"/>
                <a:cs typeface="D-DIN"/>
                <a:sym typeface="D-DIN"/>
              </a:defRPr>
            </a:lvl1pPr>
          </a:lstStyle>
          <a:p>
            <a:r>
              <a:rPr>
                <a:latin typeface="+mn-lt"/>
              </a:rPr>
              <a:t>P-Tau-Fibrille</a:t>
            </a:r>
          </a:p>
        </p:txBody>
      </p:sp>
      <p:sp>
        <p:nvSpPr>
          <p:cNvPr id="343" name="Linie"/>
          <p:cNvSpPr/>
          <p:nvPr/>
        </p:nvSpPr>
        <p:spPr>
          <a:xfrm flipH="1">
            <a:off x="2318151" y="4874397"/>
            <a:ext cx="1201672" cy="246497"/>
          </a:xfrm>
          <a:prstGeom prst="line">
            <a:avLst/>
          </a:prstGeom>
          <a:ln w="19050">
            <a:solidFill>
              <a:schemeClr val="accent4">
                <a:lumOff val="-8800"/>
              </a:schemeClr>
            </a:solidFill>
          </a:ln>
        </p:spPr>
        <p:txBody>
          <a:bodyPr lIns="45719" rIns="45719"/>
          <a:lstStyle/>
          <a:p>
            <a:endParaRPr>
              <a:latin typeface="+mn-lt"/>
            </a:endParaRPr>
          </a:p>
        </p:txBody>
      </p:sp>
      <p:sp>
        <p:nvSpPr>
          <p:cNvPr id="344" name="Phosphor bindet an Tau-Protein (P-Tau)…"/>
          <p:cNvSpPr txBox="1"/>
          <p:nvPr/>
        </p:nvSpPr>
        <p:spPr>
          <a:xfrm>
            <a:off x="3987988" y="1575614"/>
            <a:ext cx="4345458" cy="30239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40631" indent="-240631">
              <a:spcBef>
                <a:spcPts val="1500"/>
              </a:spcBef>
              <a:buSzPct val="100000"/>
              <a:buAutoNum type="arabicPeriod"/>
              <a:defRPr sz="1600"/>
            </a:pPr>
            <a:r>
              <a:rPr>
                <a:latin typeface="+mn-lt"/>
              </a:rPr>
              <a:t>Phosphor bindet an Tau-Protein (P-Tau)</a:t>
            </a:r>
          </a:p>
          <a:p>
            <a:pPr marL="240631" indent="-240631">
              <a:spcBef>
                <a:spcPts val="1500"/>
              </a:spcBef>
              <a:buSzPct val="100000"/>
              <a:buAutoNum type="arabicPeriod"/>
              <a:defRPr sz="1600"/>
            </a:pPr>
            <a:r>
              <a:rPr>
                <a:latin typeface="+mn-lt"/>
              </a:rPr>
              <a:t>P-Tau-Proteine formieren sich zu Fibrillen</a:t>
            </a:r>
          </a:p>
          <a:p>
            <a:pPr marL="240631" indent="-240631">
              <a:spcBef>
                <a:spcPts val="1500"/>
              </a:spcBef>
              <a:buSzPct val="100000"/>
              <a:buAutoNum type="arabicPeriod"/>
              <a:defRPr sz="1600"/>
            </a:pPr>
            <a:r>
              <a:rPr>
                <a:latin typeface="+mn-lt"/>
              </a:rPr>
              <a:t>Mikrotubulus fällt ohne Tau auseinander</a:t>
            </a:r>
          </a:p>
          <a:p>
            <a:pPr marL="240631" indent="-240631">
              <a:spcBef>
                <a:spcPts val="1500"/>
              </a:spcBef>
              <a:buSzPct val="100000"/>
              <a:buAutoNum type="arabicPeriod"/>
              <a:defRPr sz="1600"/>
            </a:pPr>
            <a:r>
              <a:rPr>
                <a:latin typeface="+mn-lt"/>
              </a:rPr>
              <a:t>Prozess greift auf benachbarte Mikrotubuli über</a:t>
            </a:r>
          </a:p>
          <a:p>
            <a:pPr marL="240631" indent="-240631">
              <a:spcBef>
                <a:spcPts val="1500"/>
              </a:spcBef>
              <a:buSzPct val="100000"/>
              <a:buAutoNum type="arabicPeriod"/>
              <a:defRPr sz="1600"/>
            </a:pPr>
            <a:r>
              <a:rPr>
                <a:latin typeface="+mn-lt"/>
              </a:rPr>
              <a:t>Neuron verliert Struktur &amp; stirbt ab</a:t>
            </a:r>
          </a:p>
          <a:p>
            <a:pPr marL="240631" indent="-240631">
              <a:spcBef>
                <a:spcPts val="1500"/>
              </a:spcBef>
              <a:buSzPct val="100000"/>
              <a:buAutoNum type="arabicPeriod"/>
              <a:defRPr sz="1600"/>
            </a:pPr>
            <a:r>
              <a:rPr>
                <a:latin typeface="+mn-lt"/>
              </a:rPr>
              <a:t>Prozess greift auf benachbarte Neurone über</a:t>
            </a:r>
          </a:p>
        </p:txBody>
      </p:sp>
      <p:sp>
        <p:nvSpPr>
          <p:cNvPr id="345" name="—&gt; ähnlicher Prozess wie bei…"/>
          <p:cNvSpPr txBox="1"/>
          <p:nvPr/>
        </p:nvSpPr>
        <p:spPr>
          <a:xfrm>
            <a:off x="4100974" y="4615415"/>
            <a:ext cx="3099564"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i="1"/>
            </a:pPr>
            <a:r>
              <a:rPr dirty="0">
                <a:latin typeface="+mn-lt"/>
              </a:rPr>
              <a:t>—&gt; </a:t>
            </a:r>
            <a:r>
              <a:rPr dirty="0" err="1">
                <a:latin typeface="+mn-lt"/>
              </a:rPr>
              <a:t>ähnlicher</a:t>
            </a:r>
            <a:r>
              <a:rPr dirty="0">
                <a:latin typeface="+mn-lt"/>
              </a:rPr>
              <a:t> </a:t>
            </a:r>
            <a:r>
              <a:rPr dirty="0" err="1">
                <a:latin typeface="+mn-lt"/>
              </a:rPr>
              <a:t>Prozess</a:t>
            </a:r>
            <a:r>
              <a:rPr dirty="0">
                <a:latin typeface="+mn-lt"/>
              </a:rPr>
              <a:t> </a:t>
            </a:r>
            <a:r>
              <a:rPr dirty="0" err="1">
                <a:latin typeface="+mn-lt"/>
              </a:rPr>
              <a:t>wie</a:t>
            </a:r>
            <a:r>
              <a:rPr dirty="0">
                <a:latin typeface="+mn-lt"/>
              </a:rPr>
              <a:t> </a:t>
            </a:r>
            <a:r>
              <a:rPr dirty="0" err="1">
                <a:latin typeface="+mn-lt"/>
              </a:rPr>
              <a:t>bei</a:t>
            </a:r>
            <a:r>
              <a:rPr dirty="0">
                <a:latin typeface="+mn-lt"/>
              </a:rPr>
              <a:t> </a:t>
            </a:r>
          </a:p>
          <a:p>
            <a:pPr>
              <a:defRPr i="1"/>
            </a:pPr>
            <a:r>
              <a:rPr dirty="0">
                <a:latin typeface="+mn-lt"/>
              </a:rPr>
              <a:t>       Alzheimer </a:t>
            </a:r>
            <a:r>
              <a:rPr dirty="0" err="1">
                <a:latin typeface="+mn-lt"/>
              </a:rPr>
              <a:t>Demenz</a:t>
            </a:r>
            <a:r>
              <a:rPr dirty="0">
                <a:latin typeface="+mn-lt"/>
              </a:rPr>
              <a: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0E09F1-2658-1B9E-DA3B-DF468B5493FA}"/>
              </a:ext>
            </a:extLst>
          </p:cNvPr>
          <p:cNvSpPr>
            <a:spLocks noGrp="1"/>
          </p:cNvSpPr>
          <p:nvPr>
            <p:ph type="body" idx="1"/>
          </p:nvPr>
        </p:nvSpPr>
        <p:spPr/>
        <p:txBody>
          <a:bodyPr/>
          <a:lstStyle/>
          <a:p>
            <a:endParaRPr lang="en-US" dirty="0"/>
          </a:p>
        </p:txBody>
      </p:sp>
      <p:sp>
        <p:nvSpPr>
          <p:cNvPr id="349" name="Titel 1"/>
          <p:cNvSpPr txBox="1">
            <a:spLocks noGrp="1"/>
          </p:cNvSpPr>
          <p:nvPr>
            <p:ph type="title"/>
          </p:nvPr>
        </p:nvSpPr>
        <p:spPr>
          <a:prstGeom prst="rect">
            <a:avLst/>
          </a:prstGeom>
        </p:spPr>
        <p:txBody>
          <a:bodyPr/>
          <a:lstStyle/>
          <a:p>
            <a:r>
              <a:t>CTE: Pathophysiologie</a:t>
            </a:r>
          </a:p>
        </p:txBody>
      </p:sp>
      <p:pic>
        <p:nvPicPr>
          <p:cNvPr id="352" name="720.jpeg" descr="720.jpeg"/>
          <p:cNvPicPr>
            <a:picLocks noChangeAspect="1"/>
          </p:cNvPicPr>
          <p:nvPr/>
        </p:nvPicPr>
        <p:blipFill>
          <a:blip r:embed="rId3"/>
          <a:stretch>
            <a:fillRect/>
          </a:stretch>
        </p:blipFill>
        <p:spPr>
          <a:xfrm>
            <a:off x="376378" y="1689202"/>
            <a:ext cx="5575875" cy="4181907"/>
          </a:xfrm>
          <a:prstGeom prst="rect">
            <a:avLst/>
          </a:prstGeom>
          <a:ln w="12700">
            <a:miter lim="400000"/>
          </a:ln>
        </p:spPr>
      </p:pic>
      <p:sp>
        <p:nvSpPr>
          <p:cNvPr id="353" name="Abbildung 9…"/>
          <p:cNvSpPr txBox="1"/>
          <p:nvPr/>
        </p:nvSpPr>
        <p:spPr>
          <a:xfrm>
            <a:off x="333967" y="1148430"/>
            <a:ext cx="5267408"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4">
                    <a:lumOff val="-8800"/>
                  </a:schemeClr>
                </a:solidFill>
                <a:latin typeface="D-DIN"/>
                <a:ea typeface="D-DIN"/>
                <a:cs typeface="D-DIN"/>
                <a:sym typeface="D-DIN"/>
              </a:defRPr>
            </a:pPr>
            <a:r>
              <a:t>Abbildung 9</a:t>
            </a:r>
          </a:p>
          <a:p>
            <a:pPr>
              <a:defRPr sz="1000" i="1">
                <a:solidFill>
                  <a:schemeClr val="accent4">
                    <a:lumOff val="-8800"/>
                  </a:schemeClr>
                </a:solidFill>
                <a:latin typeface="D-DIN"/>
                <a:ea typeface="D-DIN"/>
                <a:cs typeface="D-DIN"/>
                <a:sym typeface="D-DIN"/>
              </a:defRPr>
            </a:pPr>
            <a:r>
              <a:t>Coronarschnitt von einem gesunden Gehirn (links) und dem Gehirn von Aaron Hernandez (rechts); die Atrophien finden sich v.a. periventrikulär</a:t>
            </a:r>
          </a:p>
        </p:txBody>
      </p:sp>
      <p:sp>
        <p:nvSpPr>
          <p:cNvPr id="354" name="McKee, 2017"/>
          <p:cNvSpPr txBox="1"/>
          <p:nvPr/>
        </p:nvSpPr>
        <p:spPr>
          <a:xfrm>
            <a:off x="333261" y="5846942"/>
            <a:ext cx="4042444"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solidFill>
                  <a:schemeClr val="accent4">
                    <a:lumOff val="-8800"/>
                  </a:schemeClr>
                </a:solidFill>
                <a:latin typeface="D-DIN"/>
                <a:ea typeface="D-DIN"/>
                <a:cs typeface="D-DIN"/>
                <a:sym typeface="D-DIN"/>
              </a:defRPr>
            </a:lvl1pPr>
          </a:lstStyle>
          <a:p>
            <a:r>
              <a:t>McKee, 2017</a:t>
            </a:r>
          </a:p>
        </p:txBody>
      </p:sp>
      <p:sp>
        <p:nvSpPr>
          <p:cNvPr id="355" name="Unterschiede zur…"/>
          <p:cNvSpPr txBox="1"/>
          <p:nvPr/>
        </p:nvSpPr>
        <p:spPr>
          <a:xfrm>
            <a:off x="6086869" y="2571018"/>
            <a:ext cx="2224687" cy="2554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b="1"/>
            </a:pPr>
            <a:r>
              <a:rPr dirty="0" err="1">
                <a:latin typeface="+mn-lt"/>
              </a:rPr>
              <a:t>Unterschiede</a:t>
            </a:r>
            <a:r>
              <a:rPr dirty="0">
                <a:latin typeface="+mn-lt"/>
              </a:rPr>
              <a:t> </a:t>
            </a:r>
            <a:r>
              <a:rPr dirty="0" err="1">
                <a:latin typeface="+mn-lt"/>
              </a:rPr>
              <a:t>zur</a:t>
            </a:r>
            <a:r>
              <a:rPr dirty="0">
                <a:latin typeface="+mn-lt"/>
              </a:rPr>
              <a:t> </a:t>
            </a:r>
          </a:p>
          <a:p>
            <a:pPr>
              <a:defRPr sz="1600" b="1"/>
            </a:pPr>
            <a:r>
              <a:rPr dirty="0">
                <a:latin typeface="+mn-lt"/>
              </a:rPr>
              <a:t>Alzheimer-</a:t>
            </a:r>
            <a:r>
              <a:rPr dirty="0" err="1">
                <a:latin typeface="+mn-lt"/>
              </a:rPr>
              <a:t>Demenz</a:t>
            </a:r>
            <a:r>
              <a:rPr dirty="0">
                <a:latin typeface="+mn-lt"/>
              </a:rPr>
              <a:t>: </a:t>
            </a:r>
          </a:p>
          <a:p>
            <a:pPr>
              <a:defRPr sz="1600"/>
            </a:pPr>
            <a:endParaRPr dirty="0">
              <a:latin typeface="+mn-lt"/>
            </a:endParaRPr>
          </a:p>
          <a:p>
            <a:pPr marL="136915" indent="-136915">
              <a:buSzPct val="100000"/>
              <a:buChar char="-"/>
              <a:defRPr sz="1600"/>
            </a:pPr>
            <a:r>
              <a:rPr dirty="0">
                <a:latin typeface="+mn-lt"/>
              </a:rPr>
              <a:t>Tau-</a:t>
            </a:r>
            <a:r>
              <a:rPr dirty="0" err="1">
                <a:latin typeface="+mn-lt"/>
              </a:rPr>
              <a:t>Fibrillen</a:t>
            </a:r>
            <a:r>
              <a:rPr dirty="0">
                <a:latin typeface="+mn-lt"/>
              </a:rPr>
              <a:t> </a:t>
            </a:r>
            <a:r>
              <a:rPr dirty="0" err="1">
                <a:latin typeface="+mn-lt"/>
              </a:rPr>
              <a:t>bzw</a:t>
            </a:r>
            <a:r>
              <a:rPr dirty="0">
                <a:latin typeface="+mn-lt"/>
              </a:rPr>
              <a:t>. </a:t>
            </a:r>
            <a:r>
              <a:rPr dirty="0" err="1">
                <a:latin typeface="+mn-lt"/>
              </a:rPr>
              <a:t>Atrophien</a:t>
            </a:r>
            <a:r>
              <a:rPr dirty="0">
                <a:latin typeface="+mn-lt"/>
              </a:rPr>
              <a:t> </a:t>
            </a:r>
            <a:r>
              <a:rPr dirty="0" err="1">
                <a:latin typeface="+mn-lt"/>
              </a:rPr>
              <a:t>sind</a:t>
            </a:r>
            <a:r>
              <a:rPr dirty="0">
                <a:latin typeface="+mn-lt"/>
              </a:rPr>
              <a:t> </a:t>
            </a:r>
            <a:r>
              <a:rPr dirty="0" err="1">
                <a:latin typeface="+mn-lt"/>
              </a:rPr>
              <a:t>v.a.</a:t>
            </a:r>
            <a:r>
              <a:rPr dirty="0">
                <a:latin typeface="+mn-lt"/>
              </a:rPr>
              <a:t> </a:t>
            </a:r>
            <a:r>
              <a:rPr dirty="0" err="1">
                <a:latin typeface="+mn-lt"/>
              </a:rPr>
              <a:t>periventrikulär</a:t>
            </a:r>
            <a:r>
              <a:rPr dirty="0">
                <a:latin typeface="+mn-lt"/>
              </a:rPr>
              <a:t> / </a:t>
            </a:r>
            <a:r>
              <a:rPr dirty="0" err="1">
                <a:latin typeface="+mn-lt"/>
              </a:rPr>
              <a:t>perivaskulär</a:t>
            </a:r>
            <a:r>
              <a:rPr dirty="0">
                <a:latin typeface="+mn-lt"/>
              </a:rPr>
              <a:t> </a:t>
            </a:r>
          </a:p>
          <a:p>
            <a:pPr>
              <a:defRPr sz="1600"/>
            </a:pPr>
            <a:endParaRPr dirty="0">
              <a:latin typeface="+mn-lt"/>
            </a:endParaRPr>
          </a:p>
          <a:p>
            <a:pPr marL="136915" indent="-136915">
              <a:buSzPct val="100000"/>
              <a:buChar char="-"/>
              <a:defRPr sz="1600"/>
            </a:pPr>
            <a:r>
              <a:rPr dirty="0" err="1">
                <a:latin typeface="+mn-lt"/>
              </a:rPr>
              <a:t>keine</a:t>
            </a:r>
            <a:r>
              <a:rPr dirty="0">
                <a:latin typeface="+mn-lt"/>
              </a:rPr>
              <a:t> beta-Amyloid-</a:t>
            </a:r>
          </a:p>
          <a:p>
            <a:pPr>
              <a:defRPr sz="1600"/>
            </a:pPr>
            <a:r>
              <a:rPr dirty="0">
                <a:latin typeface="+mn-lt"/>
              </a:rPr>
              <a:t>  Plaques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itel 1"/>
          <p:cNvSpPr txBox="1">
            <a:spLocks noGrp="1"/>
          </p:cNvSpPr>
          <p:nvPr>
            <p:ph type="title"/>
          </p:nvPr>
        </p:nvSpPr>
        <p:spPr>
          <a:prstGeom prst="rect">
            <a:avLst/>
          </a:prstGeom>
        </p:spPr>
        <p:txBody>
          <a:bodyPr/>
          <a:lstStyle/>
          <a:p>
            <a:r>
              <a:t>CTE: Symptome</a:t>
            </a:r>
          </a:p>
        </p:txBody>
      </p:sp>
      <p:sp>
        <p:nvSpPr>
          <p:cNvPr id="362" name="Diagnostik nur post-mortem möglich!…"/>
          <p:cNvSpPr txBox="1"/>
          <p:nvPr/>
        </p:nvSpPr>
        <p:spPr>
          <a:xfrm>
            <a:off x="219690" y="1263145"/>
            <a:ext cx="8260763" cy="512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60000"/>
              </a:lnSpc>
              <a:defRPr sz="1600" b="1"/>
            </a:pPr>
            <a:r>
              <a:rPr dirty="0" err="1">
                <a:latin typeface="+mn-lt"/>
              </a:rPr>
              <a:t>Diagnostik</a:t>
            </a:r>
            <a:r>
              <a:rPr dirty="0">
                <a:latin typeface="+mn-lt"/>
              </a:rPr>
              <a:t> </a:t>
            </a:r>
            <a:r>
              <a:rPr dirty="0" err="1">
                <a:latin typeface="+mn-lt"/>
              </a:rPr>
              <a:t>nur</a:t>
            </a:r>
            <a:r>
              <a:rPr dirty="0">
                <a:latin typeface="+mn-lt"/>
              </a:rPr>
              <a:t> post-mortem </a:t>
            </a:r>
            <a:r>
              <a:rPr dirty="0" err="1">
                <a:latin typeface="+mn-lt"/>
              </a:rPr>
              <a:t>möglich</a:t>
            </a:r>
            <a:r>
              <a:rPr dirty="0">
                <a:latin typeface="+mn-lt"/>
              </a:rPr>
              <a:t>!</a:t>
            </a:r>
          </a:p>
          <a:p>
            <a:pPr>
              <a:lnSpc>
                <a:spcPct val="160000"/>
              </a:lnSpc>
              <a:defRPr sz="600" b="1"/>
            </a:pPr>
            <a:endParaRPr dirty="0">
              <a:latin typeface="+mn-lt"/>
            </a:endParaRPr>
          </a:p>
          <a:p>
            <a:pPr>
              <a:lnSpc>
                <a:spcPct val="160000"/>
              </a:lnSpc>
              <a:defRPr sz="1600" b="1"/>
            </a:pPr>
            <a:r>
              <a:rPr dirty="0">
                <a:latin typeface="+mn-lt"/>
              </a:rPr>
              <a:t>—&gt; </a:t>
            </a:r>
            <a:r>
              <a:rPr dirty="0" err="1">
                <a:latin typeface="+mn-lt"/>
              </a:rPr>
              <a:t>Symptome</a:t>
            </a:r>
            <a:r>
              <a:rPr dirty="0">
                <a:latin typeface="+mn-lt"/>
              </a:rPr>
              <a:t> </a:t>
            </a:r>
            <a:r>
              <a:rPr dirty="0" err="1">
                <a:latin typeface="+mn-lt"/>
              </a:rPr>
              <a:t>bei</a:t>
            </a:r>
            <a:r>
              <a:rPr dirty="0">
                <a:latin typeface="+mn-lt"/>
              </a:rPr>
              <a:t> Patient*</a:t>
            </a:r>
            <a:r>
              <a:rPr dirty="0" err="1">
                <a:latin typeface="+mn-lt"/>
              </a:rPr>
              <a:t>innen</a:t>
            </a:r>
            <a:r>
              <a:rPr dirty="0">
                <a:latin typeface="+mn-lt"/>
              </a:rPr>
              <a:t>, </a:t>
            </a:r>
            <a:r>
              <a:rPr dirty="0" err="1">
                <a:latin typeface="+mn-lt"/>
              </a:rPr>
              <a:t>bei</a:t>
            </a:r>
            <a:r>
              <a:rPr dirty="0">
                <a:latin typeface="+mn-lt"/>
              </a:rPr>
              <a:t> </a:t>
            </a:r>
            <a:r>
              <a:rPr dirty="0" err="1">
                <a:latin typeface="+mn-lt"/>
              </a:rPr>
              <a:t>denen</a:t>
            </a:r>
            <a:r>
              <a:rPr dirty="0">
                <a:latin typeface="+mn-lt"/>
              </a:rPr>
              <a:t> post-mortem CTE </a:t>
            </a:r>
            <a:r>
              <a:rPr dirty="0" err="1">
                <a:latin typeface="+mn-lt"/>
              </a:rPr>
              <a:t>diagnostiziert</a:t>
            </a:r>
            <a:r>
              <a:rPr dirty="0">
                <a:latin typeface="+mn-lt"/>
              </a:rPr>
              <a:t> </a:t>
            </a:r>
            <a:r>
              <a:rPr dirty="0" err="1">
                <a:latin typeface="+mn-lt"/>
              </a:rPr>
              <a:t>wurde</a:t>
            </a:r>
            <a:r>
              <a:rPr dirty="0">
                <a:latin typeface="+mn-lt"/>
              </a:rPr>
              <a:t>: </a:t>
            </a:r>
          </a:p>
          <a:p>
            <a:pPr marL="154029" indent="-154029">
              <a:lnSpc>
                <a:spcPct val="140000"/>
              </a:lnSpc>
              <a:buSzPct val="100000"/>
              <a:buChar char="-"/>
              <a:defRPr sz="1600"/>
            </a:pPr>
            <a:r>
              <a:rPr dirty="0" err="1">
                <a:latin typeface="+mn-lt"/>
              </a:rPr>
              <a:t>Gedächtnisstörungen</a:t>
            </a:r>
            <a:r>
              <a:rPr dirty="0">
                <a:latin typeface="+mn-lt"/>
              </a:rPr>
              <a:t> (</a:t>
            </a:r>
            <a:r>
              <a:rPr dirty="0" err="1">
                <a:latin typeface="+mn-lt"/>
              </a:rPr>
              <a:t>v.a.</a:t>
            </a:r>
            <a:r>
              <a:rPr dirty="0">
                <a:latin typeface="+mn-lt"/>
              </a:rPr>
              <a:t> KZG, </a:t>
            </a:r>
            <a:r>
              <a:rPr dirty="0" err="1">
                <a:latin typeface="+mn-lt"/>
              </a:rPr>
              <a:t>später</a:t>
            </a:r>
            <a:r>
              <a:rPr dirty="0">
                <a:latin typeface="+mn-lt"/>
              </a:rPr>
              <a:t> </a:t>
            </a:r>
            <a:r>
              <a:rPr dirty="0" err="1">
                <a:latin typeface="+mn-lt"/>
              </a:rPr>
              <a:t>auch</a:t>
            </a:r>
            <a:r>
              <a:rPr dirty="0">
                <a:latin typeface="+mn-lt"/>
              </a:rPr>
              <a:t> LZG)</a:t>
            </a:r>
          </a:p>
          <a:p>
            <a:pPr marL="154029" indent="-154029">
              <a:lnSpc>
                <a:spcPct val="140000"/>
              </a:lnSpc>
              <a:buSzPct val="100000"/>
              <a:buChar char="-"/>
              <a:defRPr sz="1600"/>
            </a:pPr>
            <a:r>
              <a:rPr dirty="0" err="1">
                <a:latin typeface="+mn-lt"/>
              </a:rPr>
              <a:t>Störung</a:t>
            </a:r>
            <a:r>
              <a:rPr dirty="0">
                <a:latin typeface="+mn-lt"/>
              </a:rPr>
              <a:t> </a:t>
            </a:r>
            <a:r>
              <a:rPr dirty="0" err="1">
                <a:latin typeface="+mn-lt"/>
              </a:rPr>
              <a:t>exekutiver</a:t>
            </a:r>
            <a:r>
              <a:rPr dirty="0">
                <a:latin typeface="+mn-lt"/>
              </a:rPr>
              <a:t> </a:t>
            </a:r>
            <a:r>
              <a:rPr dirty="0" err="1">
                <a:latin typeface="+mn-lt"/>
              </a:rPr>
              <a:t>Funktionen</a:t>
            </a:r>
            <a:endParaRPr dirty="0">
              <a:latin typeface="+mn-lt"/>
            </a:endParaRPr>
          </a:p>
          <a:p>
            <a:pPr marL="535029" lvl="1" indent="-154029">
              <a:lnSpc>
                <a:spcPct val="140000"/>
              </a:lnSpc>
              <a:buSzPct val="100000"/>
              <a:buChar char="-"/>
              <a:defRPr sz="1600"/>
            </a:pPr>
            <a:r>
              <a:rPr dirty="0" err="1">
                <a:latin typeface="+mn-lt"/>
              </a:rPr>
              <a:t>Planen</a:t>
            </a:r>
            <a:r>
              <a:rPr dirty="0">
                <a:latin typeface="+mn-lt"/>
              </a:rPr>
              <a:t> &amp; </a:t>
            </a:r>
            <a:r>
              <a:rPr dirty="0" err="1">
                <a:latin typeface="+mn-lt"/>
              </a:rPr>
              <a:t>Organisieren</a:t>
            </a:r>
            <a:r>
              <a:rPr dirty="0">
                <a:latin typeface="+mn-lt"/>
              </a:rPr>
              <a:t> </a:t>
            </a:r>
          </a:p>
          <a:p>
            <a:pPr marL="535029" lvl="1" indent="-154029">
              <a:lnSpc>
                <a:spcPct val="140000"/>
              </a:lnSpc>
              <a:buSzPct val="100000"/>
              <a:buChar char="-"/>
              <a:defRPr sz="1600"/>
            </a:pPr>
            <a:r>
              <a:rPr dirty="0" err="1">
                <a:latin typeface="+mn-lt"/>
              </a:rPr>
              <a:t>Aufmerksamkeit</a:t>
            </a:r>
            <a:r>
              <a:rPr dirty="0">
                <a:latin typeface="+mn-lt"/>
              </a:rPr>
              <a:t> / </a:t>
            </a:r>
            <a:r>
              <a:rPr dirty="0" err="1">
                <a:latin typeface="+mn-lt"/>
              </a:rPr>
              <a:t>Konzentration</a:t>
            </a:r>
            <a:endParaRPr dirty="0">
              <a:latin typeface="+mn-lt"/>
            </a:endParaRPr>
          </a:p>
          <a:p>
            <a:pPr marL="154029" indent="-154029">
              <a:lnSpc>
                <a:spcPct val="140000"/>
              </a:lnSpc>
              <a:buSzPct val="100000"/>
              <a:buChar char="-"/>
              <a:defRPr sz="1600"/>
            </a:pPr>
            <a:r>
              <a:rPr dirty="0" err="1">
                <a:latin typeface="+mn-lt"/>
              </a:rPr>
              <a:t>sensorische</a:t>
            </a:r>
            <a:r>
              <a:rPr dirty="0">
                <a:latin typeface="+mn-lt"/>
              </a:rPr>
              <a:t> </a:t>
            </a:r>
            <a:r>
              <a:rPr dirty="0" err="1">
                <a:latin typeface="+mn-lt"/>
              </a:rPr>
              <a:t>Störungen</a:t>
            </a:r>
            <a:endParaRPr dirty="0">
              <a:latin typeface="+mn-lt"/>
            </a:endParaRPr>
          </a:p>
          <a:p>
            <a:pPr marL="154029" indent="-154029">
              <a:lnSpc>
                <a:spcPct val="140000"/>
              </a:lnSpc>
              <a:buSzPct val="100000"/>
              <a:buChar char="-"/>
              <a:defRPr sz="1600"/>
            </a:pPr>
            <a:r>
              <a:rPr dirty="0" err="1">
                <a:latin typeface="+mn-lt"/>
              </a:rPr>
              <a:t>Sprachstörungen</a:t>
            </a:r>
            <a:endParaRPr dirty="0">
              <a:latin typeface="+mn-lt"/>
            </a:endParaRPr>
          </a:p>
          <a:p>
            <a:pPr marL="154029" indent="-154029">
              <a:lnSpc>
                <a:spcPct val="140000"/>
              </a:lnSpc>
              <a:buSzPct val="100000"/>
              <a:buChar char="-"/>
              <a:defRPr sz="1600"/>
            </a:pPr>
            <a:r>
              <a:rPr dirty="0" err="1">
                <a:latin typeface="+mn-lt"/>
              </a:rPr>
              <a:t>Motorische</a:t>
            </a:r>
            <a:r>
              <a:rPr dirty="0">
                <a:latin typeface="+mn-lt"/>
              </a:rPr>
              <a:t> </a:t>
            </a:r>
            <a:r>
              <a:rPr dirty="0" err="1">
                <a:latin typeface="+mn-lt"/>
              </a:rPr>
              <a:t>Probleme</a:t>
            </a:r>
            <a:r>
              <a:rPr dirty="0">
                <a:latin typeface="+mn-lt"/>
              </a:rPr>
              <a:t> (Balance- und </a:t>
            </a:r>
            <a:r>
              <a:rPr dirty="0" err="1">
                <a:latin typeface="+mn-lt"/>
              </a:rPr>
              <a:t>Gangstörungen</a:t>
            </a:r>
            <a:r>
              <a:rPr dirty="0">
                <a:latin typeface="+mn-lt"/>
              </a:rPr>
              <a:t>)</a:t>
            </a:r>
          </a:p>
          <a:p>
            <a:pPr marL="154029" indent="-154029">
              <a:lnSpc>
                <a:spcPct val="140000"/>
              </a:lnSpc>
              <a:buSzPct val="100000"/>
              <a:buChar char="-"/>
              <a:defRPr sz="1600"/>
            </a:pPr>
            <a:r>
              <a:rPr dirty="0" err="1">
                <a:latin typeface="+mn-lt"/>
              </a:rPr>
              <a:t>Persönlichkeitsveränderungen</a:t>
            </a:r>
            <a:r>
              <a:rPr dirty="0">
                <a:latin typeface="+mn-lt"/>
              </a:rPr>
              <a:t>, </a:t>
            </a:r>
            <a:r>
              <a:rPr dirty="0" err="1">
                <a:latin typeface="+mn-lt"/>
              </a:rPr>
              <a:t>u.a.</a:t>
            </a:r>
            <a:r>
              <a:rPr dirty="0">
                <a:latin typeface="+mn-lt"/>
              </a:rPr>
              <a:t> </a:t>
            </a:r>
            <a:r>
              <a:rPr dirty="0" err="1">
                <a:latin typeface="+mn-lt"/>
              </a:rPr>
              <a:t>reduzierte</a:t>
            </a:r>
            <a:r>
              <a:rPr dirty="0">
                <a:latin typeface="+mn-lt"/>
              </a:rPr>
              <a:t> </a:t>
            </a:r>
            <a:r>
              <a:rPr dirty="0" err="1">
                <a:latin typeface="+mn-lt"/>
              </a:rPr>
              <a:t>Impulskontrolle</a:t>
            </a:r>
            <a:r>
              <a:rPr dirty="0">
                <a:latin typeface="+mn-lt"/>
              </a:rPr>
              <a:t>:</a:t>
            </a:r>
          </a:p>
          <a:p>
            <a:pPr marL="541421" lvl="1" indent="-160421">
              <a:lnSpc>
                <a:spcPct val="140000"/>
              </a:lnSpc>
              <a:buSzPct val="100000"/>
              <a:buChar char="•"/>
              <a:defRPr sz="1600"/>
            </a:pPr>
            <a:r>
              <a:rPr dirty="0" err="1">
                <a:latin typeface="+mn-lt"/>
              </a:rPr>
              <a:t>anfälliger</a:t>
            </a:r>
            <a:r>
              <a:rPr dirty="0">
                <a:latin typeface="+mn-lt"/>
              </a:rPr>
              <a:t> für </a:t>
            </a:r>
            <a:r>
              <a:rPr dirty="0" err="1">
                <a:latin typeface="+mn-lt"/>
              </a:rPr>
              <a:t>Suchterkrankungen</a:t>
            </a:r>
            <a:r>
              <a:rPr dirty="0">
                <a:latin typeface="+mn-lt"/>
              </a:rPr>
              <a:t> (</a:t>
            </a:r>
            <a:r>
              <a:rPr dirty="0" err="1">
                <a:latin typeface="+mn-lt"/>
              </a:rPr>
              <a:t>z.B.</a:t>
            </a:r>
            <a:r>
              <a:rPr dirty="0">
                <a:latin typeface="+mn-lt"/>
              </a:rPr>
              <a:t> </a:t>
            </a:r>
            <a:r>
              <a:rPr dirty="0" err="1">
                <a:latin typeface="+mn-lt"/>
              </a:rPr>
              <a:t>Kauf</a:t>
            </a:r>
            <a:r>
              <a:rPr dirty="0">
                <a:latin typeface="+mn-lt"/>
              </a:rPr>
              <a:t>- </a:t>
            </a:r>
            <a:r>
              <a:rPr dirty="0" err="1">
                <a:latin typeface="+mn-lt"/>
              </a:rPr>
              <a:t>oder</a:t>
            </a:r>
            <a:r>
              <a:rPr dirty="0">
                <a:latin typeface="+mn-lt"/>
              </a:rPr>
              <a:t> </a:t>
            </a:r>
            <a:r>
              <a:rPr dirty="0" err="1">
                <a:latin typeface="+mn-lt"/>
              </a:rPr>
              <a:t>Spielsucht</a:t>
            </a:r>
            <a:r>
              <a:rPr dirty="0">
                <a:latin typeface="+mn-lt"/>
              </a:rPr>
              <a:t>)</a:t>
            </a:r>
          </a:p>
          <a:p>
            <a:pPr marL="541421" lvl="1" indent="-160421">
              <a:lnSpc>
                <a:spcPct val="140000"/>
              </a:lnSpc>
              <a:buSzPct val="100000"/>
              <a:buChar char="•"/>
              <a:defRPr sz="1600"/>
            </a:pPr>
            <a:r>
              <a:rPr dirty="0" err="1">
                <a:latin typeface="+mn-lt"/>
              </a:rPr>
              <a:t>aggressives</a:t>
            </a:r>
            <a:r>
              <a:rPr dirty="0">
                <a:latin typeface="+mn-lt"/>
              </a:rPr>
              <a:t> </a:t>
            </a:r>
            <a:r>
              <a:rPr dirty="0" err="1">
                <a:latin typeface="+mn-lt"/>
              </a:rPr>
              <a:t>Verhalten</a:t>
            </a:r>
            <a:endParaRPr dirty="0">
              <a:latin typeface="+mn-lt"/>
            </a:endParaRPr>
          </a:p>
          <a:p>
            <a:pPr>
              <a:lnSpc>
                <a:spcPct val="140000"/>
              </a:lnSpc>
              <a:defRPr sz="1600"/>
            </a:pPr>
            <a:r>
              <a:rPr dirty="0">
                <a:latin typeface="+mn-lt"/>
              </a:rPr>
              <a:t>- </a:t>
            </a:r>
            <a:r>
              <a:rPr dirty="0" err="1">
                <a:latin typeface="+mn-lt"/>
              </a:rPr>
              <a:t>affektive</a:t>
            </a:r>
            <a:r>
              <a:rPr dirty="0">
                <a:latin typeface="+mn-lt"/>
              </a:rPr>
              <a:t> </a:t>
            </a:r>
            <a:r>
              <a:rPr dirty="0" err="1">
                <a:latin typeface="+mn-lt"/>
              </a:rPr>
              <a:t>Störungen</a:t>
            </a:r>
            <a:r>
              <a:rPr dirty="0">
                <a:latin typeface="+mn-lt"/>
              </a:rPr>
              <a:t> (</a:t>
            </a:r>
            <a:r>
              <a:rPr dirty="0" err="1">
                <a:latin typeface="+mn-lt"/>
              </a:rPr>
              <a:t>Depressionen</a:t>
            </a:r>
            <a:r>
              <a:rPr dirty="0">
                <a:latin typeface="+mn-lt"/>
              </a:rPr>
              <a:t>, Angst)</a:t>
            </a:r>
          </a:p>
          <a:p>
            <a:pPr>
              <a:lnSpc>
                <a:spcPct val="140000"/>
              </a:lnSpc>
              <a:defRPr sz="1600"/>
            </a:pPr>
            <a:r>
              <a:rPr dirty="0">
                <a:latin typeface="+mn-lt"/>
              </a:rPr>
              <a:t>- </a:t>
            </a:r>
            <a:r>
              <a:rPr dirty="0" err="1">
                <a:latin typeface="+mn-lt"/>
              </a:rPr>
              <a:t>Suizidalität</a:t>
            </a:r>
            <a:endParaRPr dirty="0">
              <a:latin typeface="+mn-lt"/>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itel 1"/>
          <p:cNvSpPr txBox="1">
            <a:spLocks noGrp="1"/>
          </p:cNvSpPr>
          <p:nvPr>
            <p:ph type="title"/>
          </p:nvPr>
        </p:nvSpPr>
        <p:spPr>
          <a:prstGeom prst="rect">
            <a:avLst/>
          </a:prstGeom>
        </p:spPr>
        <p:txBody>
          <a:bodyPr/>
          <a:lstStyle/>
          <a:p>
            <a:r>
              <a:t>Gruppenarbeit</a:t>
            </a:r>
          </a:p>
        </p:txBody>
      </p:sp>
      <p:pic>
        <p:nvPicPr>
          <p:cNvPr id="367" name="Bildschirmfoto 2021-07-08 um 08.55.05.png" descr="Bildschirmfoto 2021-07-08 um 08.55.05.png"/>
          <p:cNvPicPr>
            <a:picLocks noChangeAspect="1"/>
          </p:cNvPicPr>
          <p:nvPr/>
        </p:nvPicPr>
        <p:blipFill>
          <a:blip r:embed="rId3"/>
          <a:stretch>
            <a:fillRect/>
          </a:stretch>
        </p:blipFill>
        <p:spPr>
          <a:xfrm>
            <a:off x="554031" y="1378891"/>
            <a:ext cx="7423448" cy="452969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el 1"/>
          <p:cNvSpPr txBox="1">
            <a:spLocks noGrp="1"/>
          </p:cNvSpPr>
          <p:nvPr>
            <p:ph type="title"/>
          </p:nvPr>
        </p:nvSpPr>
        <p:spPr>
          <a:prstGeom prst="rect">
            <a:avLst/>
          </a:prstGeom>
        </p:spPr>
        <p:txBody>
          <a:bodyPr/>
          <a:lstStyle/>
          <a:p>
            <a:r>
              <a:t>Aufgaben für alle Gruppen</a:t>
            </a:r>
          </a:p>
        </p:txBody>
      </p:sp>
      <p:sp>
        <p:nvSpPr>
          <p:cNvPr id="374" name="Einleitung:…"/>
          <p:cNvSpPr txBox="1"/>
          <p:nvPr/>
        </p:nvSpPr>
        <p:spPr>
          <a:xfrm>
            <a:off x="245893" y="1353724"/>
            <a:ext cx="7298544" cy="4524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457200" indent="-228600" defTabSz="449580">
              <a:buSzPct val="91666"/>
              <a:buAutoNum type="arabicPeriod"/>
              <a:defRPr sz="1600" b="1">
                <a:uFill>
                  <a:solidFill>
                    <a:srgbClr val="000000"/>
                  </a:solidFill>
                </a:uFill>
                <a:latin typeface="D-DIN"/>
                <a:ea typeface="D-DIN"/>
                <a:cs typeface="D-DIN"/>
                <a:sym typeface="D-DIN"/>
              </a:defRPr>
            </a:pPr>
            <a:r>
              <a:rPr dirty="0" err="1">
                <a:latin typeface="+mn-lt"/>
              </a:rPr>
              <a:t>Einleitung</a:t>
            </a:r>
            <a:r>
              <a:rPr dirty="0">
                <a:latin typeface="+mn-lt"/>
              </a:rPr>
              <a:t>:</a:t>
            </a:r>
          </a:p>
          <a:p>
            <a:pPr defTabSz="449580">
              <a:defRPr sz="1600" b="1">
                <a:uFill>
                  <a:solidFill>
                    <a:srgbClr val="000000"/>
                  </a:solidFill>
                </a:uFill>
                <a:latin typeface="D-DIN"/>
                <a:ea typeface="D-DIN"/>
                <a:cs typeface="D-DIN"/>
                <a:sym typeface="D-DIN"/>
              </a:defRPr>
            </a:pPr>
            <a:endParaRPr dirty="0">
              <a:latin typeface="+mn-lt"/>
            </a:endParaRPr>
          </a:p>
          <a:p>
            <a:pPr lvl="2" indent="457200" defTabSz="449580">
              <a:defRPr sz="1600">
                <a:uFill>
                  <a:solidFill>
                    <a:srgbClr val="000000"/>
                  </a:solidFill>
                </a:uFill>
                <a:latin typeface="D-DIN"/>
                <a:ea typeface="D-DIN"/>
                <a:cs typeface="D-DIN"/>
                <a:sym typeface="D-DIN"/>
              </a:defRPr>
            </a:pPr>
            <a:r>
              <a:rPr dirty="0">
                <a:latin typeface="+mn-lt"/>
              </a:rPr>
              <a:t>Was </a:t>
            </a:r>
            <a:r>
              <a:rPr dirty="0" err="1">
                <a:latin typeface="+mn-lt"/>
              </a:rPr>
              <a:t>ist</a:t>
            </a:r>
            <a:r>
              <a:rPr dirty="0">
                <a:latin typeface="+mn-lt"/>
              </a:rPr>
              <a:t> </a:t>
            </a:r>
            <a:r>
              <a:rPr i="1" dirty="0">
                <a:latin typeface="+mn-lt"/>
              </a:rPr>
              <a:t>Chronic Traumatic Encephalopathy</a:t>
            </a:r>
            <a:r>
              <a:rPr dirty="0">
                <a:latin typeface="+mn-lt"/>
              </a:rPr>
              <a:t> (CTE)?</a:t>
            </a:r>
          </a:p>
          <a:p>
            <a:pPr lvl="3" indent="685800" defTabSz="449580">
              <a:defRPr sz="1600">
                <a:uFill>
                  <a:solidFill>
                    <a:srgbClr val="000000"/>
                  </a:solidFill>
                </a:uFill>
                <a:latin typeface="D-DIN"/>
                <a:ea typeface="D-DIN"/>
                <a:cs typeface="D-DIN"/>
                <a:sym typeface="D-DIN"/>
              </a:defRPr>
            </a:pPr>
            <a:r>
              <a:rPr dirty="0">
                <a:latin typeface="+mn-lt"/>
              </a:rPr>
              <a:t>  —&gt; </a:t>
            </a:r>
            <a:r>
              <a:rPr dirty="0" err="1">
                <a:latin typeface="+mn-lt"/>
              </a:rPr>
              <a:t>Welche</a:t>
            </a:r>
            <a:r>
              <a:rPr dirty="0">
                <a:latin typeface="+mn-lt"/>
              </a:rPr>
              <a:t> </a:t>
            </a:r>
            <a:r>
              <a:rPr dirty="0" err="1">
                <a:latin typeface="+mn-lt"/>
              </a:rPr>
              <a:t>Bedeutung</a:t>
            </a:r>
            <a:r>
              <a:rPr dirty="0">
                <a:latin typeface="+mn-lt"/>
              </a:rPr>
              <a:t> </a:t>
            </a:r>
            <a:r>
              <a:rPr dirty="0" err="1">
                <a:latin typeface="+mn-lt"/>
              </a:rPr>
              <a:t>haben</a:t>
            </a:r>
            <a:r>
              <a:rPr dirty="0">
                <a:latin typeface="+mn-lt"/>
              </a:rPr>
              <a:t> </a:t>
            </a:r>
            <a:r>
              <a:rPr dirty="0" err="1">
                <a:latin typeface="+mn-lt"/>
              </a:rPr>
              <a:t>wiederholte</a:t>
            </a:r>
            <a:r>
              <a:rPr dirty="0">
                <a:latin typeface="+mn-lt"/>
              </a:rPr>
              <a:t> </a:t>
            </a:r>
            <a:r>
              <a:rPr dirty="0" err="1">
                <a:latin typeface="+mn-lt"/>
              </a:rPr>
              <a:t>Schläge</a:t>
            </a:r>
            <a:r>
              <a:rPr dirty="0">
                <a:latin typeface="+mn-lt"/>
              </a:rPr>
              <a:t> auf den Kopf?</a:t>
            </a:r>
          </a:p>
          <a:p>
            <a:pPr lvl="3" indent="685800" defTabSz="449580">
              <a:defRPr sz="1600">
                <a:uFill>
                  <a:solidFill>
                    <a:srgbClr val="000000"/>
                  </a:solidFill>
                </a:uFill>
                <a:latin typeface="D-DIN"/>
                <a:ea typeface="D-DIN"/>
                <a:cs typeface="D-DIN"/>
                <a:sym typeface="D-DIN"/>
              </a:defRPr>
            </a:pPr>
            <a:r>
              <a:rPr dirty="0">
                <a:latin typeface="+mn-lt"/>
              </a:rPr>
              <a:t>  —&gt; </a:t>
            </a:r>
            <a:r>
              <a:rPr dirty="0" err="1">
                <a:latin typeface="+mn-lt"/>
              </a:rPr>
              <a:t>Welche</a:t>
            </a:r>
            <a:r>
              <a:rPr dirty="0">
                <a:latin typeface="+mn-lt"/>
              </a:rPr>
              <a:t> </a:t>
            </a:r>
            <a:r>
              <a:rPr dirty="0" err="1">
                <a:latin typeface="+mn-lt"/>
              </a:rPr>
              <a:t>neuronalen</a:t>
            </a:r>
            <a:r>
              <a:rPr dirty="0">
                <a:latin typeface="+mn-lt"/>
              </a:rPr>
              <a:t> </a:t>
            </a:r>
            <a:r>
              <a:rPr dirty="0" err="1">
                <a:latin typeface="+mn-lt"/>
              </a:rPr>
              <a:t>Veränderungen</a:t>
            </a:r>
            <a:r>
              <a:rPr dirty="0">
                <a:latin typeface="+mn-lt"/>
              </a:rPr>
              <a:t> </a:t>
            </a:r>
            <a:r>
              <a:rPr dirty="0" err="1">
                <a:latin typeface="+mn-lt"/>
              </a:rPr>
              <a:t>finden</a:t>
            </a:r>
            <a:r>
              <a:rPr dirty="0">
                <a:latin typeface="+mn-lt"/>
              </a:rPr>
              <a:t> </a:t>
            </a:r>
            <a:r>
              <a:rPr dirty="0" err="1">
                <a:latin typeface="+mn-lt"/>
              </a:rPr>
              <a:t>sich</a:t>
            </a:r>
            <a:r>
              <a:rPr dirty="0">
                <a:latin typeface="+mn-lt"/>
              </a:rPr>
              <a:t>?</a:t>
            </a:r>
          </a:p>
          <a:p>
            <a:pPr defTabSz="449580">
              <a:defRPr sz="1600" b="1">
                <a:uFill>
                  <a:solidFill>
                    <a:srgbClr val="000000"/>
                  </a:solidFill>
                </a:uFill>
                <a:latin typeface="D-DIN"/>
                <a:ea typeface="D-DIN"/>
                <a:cs typeface="D-DIN"/>
                <a:sym typeface="D-DIN"/>
              </a:defRPr>
            </a:pPr>
            <a:endParaRPr dirty="0">
              <a:latin typeface="+mn-lt"/>
            </a:endParaRPr>
          </a:p>
          <a:p>
            <a:pPr marL="457200" indent="-228600" defTabSz="449580">
              <a:buSzPct val="91666"/>
              <a:buAutoNum type="arabicPeriod" startAt="2"/>
              <a:defRPr sz="1600" b="1">
                <a:uFill>
                  <a:solidFill>
                    <a:srgbClr val="000000"/>
                  </a:solidFill>
                </a:uFill>
                <a:latin typeface="D-DIN"/>
                <a:ea typeface="D-DIN"/>
                <a:cs typeface="D-DIN"/>
                <a:sym typeface="D-DIN"/>
              </a:defRPr>
            </a:pPr>
            <a:r>
              <a:rPr dirty="0" err="1">
                <a:latin typeface="+mn-lt"/>
              </a:rPr>
              <a:t>Methoden</a:t>
            </a:r>
            <a:r>
              <a:rPr dirty="0">
                <a:latin typeface="+mn-lt"/>
              </a:rPr>
              <a:t> &amp; </a:t>
            </a:r>
            <a:r>
              <a:rPr dirty="0" err="1">
                <a:latin typeface="+mn-lt"/>
              </a:rPr>
              <a:t>Resultate</a:t>
            </a:r>
            <a:r>
              <a:rPr dirty="0">
                <a:latin typeface="+mn-lt"/>
              </a:rPr>
              <a:t>:</a:t>
            </a:r>
          </a:p>
          <a:p>
            <a:pPr marL="914400" lvl="1" indent="-228600" defTabSz="449580">
              <a:buSzPct val="100000"/>
              <a:buAutoNum type="alphaLcPeriod"/>
              <a:defRPr sz="1600">
                <a:uFill>
                  <a:solidFill>
                    <a:srgbClr val="000000"/>
                  </a:solidFill>
                </a:uFill>
                <a:latin typeface="D-DIN"/>
                <a:ea typeface="D-DIN"/>
                <a:cs typeface="D-DIN"/>
                <a:sym typeface="D-DIN"/>
              </a:defRPr>
            </a:pPr>
            <a:endParaRPr dirty="0">
              <a:latin typeface="+mn-lt"/>
            </a:endParaRPr>
          </a:p>
          <a:p>
            <a:pPr lvl="3" indent="685800" defTabSz="449580">
              <a:defRPr sz="1600">
                <a:uFill>
                  <a:solidFill>
                    <a:srgbClr val="000000"/>
                  </a:solidFill>
                </a:uFill>
                <a:latin typeface="D-DIN"/>
                <a:ea typeface="D-DIN"/>
                <a:cs typeface="D-DIN"/>
                <a:sym typeface="D-DIN"/>
              </a:defRPr>
            </a:pPr>
            <a:r>
              <a:rPr dirty="0">
                <a:latin typeface="+mn-lt"/>
              </a:rPr>
              <a:t>a) Was war die </a:t>
            </a:r>
            <a:r>
              <a:rPr dirty="0" err="1">
                <a:latin typeface="+mn-lt"/>
              </a:rPr>
              <a:t>Fragestellung</a:t>
            </a:r>
            <a:r>
              <a:rPr dirty="0">
                <a:latin typeface="+mn-lt"/>
              </a:rPr>
              <a:t>?</a:t>
            </a:r>
          </a:p>
          <a:p>
            <a:pPr lvl="2" indent="457200" defTabSz="449580">
              <a:defRPr sz="1600">
                <a:uFill>
                  <a:solidFill>
                    <a:srgbClr val="000000"/>
                  </a:solidFill>
                </a:uFill>
                <a:latin typeface="D-DIN"/>
                <a:ea typeface="D-DIN"/>
                <a:cs typeface="D-DIN"/>
                <a:sym typeface="D-DIN"/>
              </a:defRPr>
            </a:pPr>
            <a:r>
              <a:rPr dirty="0">
                <a:latin typeface="+mn-lt"/>
              </a:rPr>
              <a:t>    </a:t>
            </a:r>
          </a:p>
          <a:p>
            <a:pPr lvl="2" indent="457200" defTabSz="449580">
              <a:defRPr sz="1600">
                <a:uFill>
                  <a:solidFill>
                    <a:srgbClr val="000000"/>
                  </a:solidFill>
                </a:uFill>
                <a:latin typeface="D-DIN"/>
                <a:ea typeface="D-DIN"/>
                <a:cs typeface="D-DIN"/>
                <a:sym typeface="D-DIN"/>
              </a:defRPr>
            </a:pPr>
            <a:r>
              <a:rPr dirty="0">
                <a:latin typeface="+mn-lt"/>
              </a:rPr>
              <a:t>    b) Was </a:t>
            </a:r>
            <a:r>
              <a:rPr dirty="0" err="1">
                <a:latin typeface="+mn-lt"/>
              </a:rPr>
              <a:t>sind</a:t>
            </a:r>
            <a:r>
              <a:rPr dirty="0">
                <a:latin typeface="+mn-lt"/>
              </a:rPr>
              <a:t> BRIEF-A, CES-D, AES und BTACT?</a:t>
            </a:r>
          </a:p>
          <a:p>
            <a:pPr lvl="3" indent="685800" defTabSz="449580">
              <a:defRPr sz="1600" i="1">
                <a:solidFill>
                  <a:srgbClr val="8EC1E3"/>
                </a:solidFill>
                <a:uFill>
                  <a:solidFill>
                    <a:srgbClr val="000000"/>
                  </a:solidFill>
                </a:uFill>
                <a:latin typeface="D-DIN"/>
                <a:ea typeface="D-DIN"/>
                <a:cs typeface="D-DIN"/>
                <a:sym typeface="D-DIN"/>
              </a:defRPr>
            </a:pPr>
            <a:r>
              <a:rPr dirty="0">
                <a:latin typeface="+mn-lt"/>
              </a:rPr>
              <a:t>    </a:t>
            </a:r>
            <a:r>
              <a:rPr dirty="0" err="1">
                <a:latin typeface="+mn-lt"/>
              </a:rPr>
              <a:t>Vokabel-Hinweis</a:t>
            </a:r>
            <a:r>
              <a:rPr dirty="0">
                <a:latin typeface="+mn-lt"/>
              </a:rPr>
              <a:t>: „items“ </a:t>
            </a:r>
            <a:r>
              <a:rPr dirty="0" err="1">
                <a:latin typeface="+mn-lt"/>
              </a:rPr>
              <a:t>bei</a:t>
            </a:r>
            <a:r>
              <a:rPr dirty="0">
                <a:latin typeface="+mn-lt"/>
              </a:rPr>
              <a:t> </a:t>
            </a:r>
            <a:r>
              <a:rPr dirty="0" err="1">
                <a:latin typeface="+mn-lt"/>
              </a:rPr>
              <a:t>Fragebögen</a:t>
            </a:r>
            <a:r>
              <a:rPr dirty="0">
                <a:latin typeface="+mn-lt"/>
              </a:rPr>
              <a:t> = </a:t>
            </a:r>
            <a:r>
              <a:rPr dirty="0" err="1">
                <a:latin typeface="+mn-lt"/>
              </a:rPr>
              <a:t>Fragen</a:t>
            </a:r>
            <a:r>
              <a:rPr dirty="0">
                <a:latin typeface="+mn-lt"/>
              </a:rPr>
              <a:t> </a:t>
            </a:r>
          </a:p>
          <a:p>
            <a:pPr lvl="3" indent="685800" defTabSz="449580">
              <a:defRPr sz="1600">
                <a:uFill>
                  <a:solidFill>
                    <a:srgbClr val="000000"/>
                  </a:solidFill>
                </a:uFill>
                <a:latin typeface="D-DIN"/>
                <a:ea typeface="D-DIN"/>
                <a:cs typeface="D-DIN"/>
                <a:sym typeface="D-DIN"/>
              </a:defRPr>
            </a:pPr>
            <a:endParaRPr dirty="0">
              <a:latin typeface="+mn-lt"/>
            </a:endParaRPr>
          </a:p>
          <a:p>
            <a:pPr lvl="3" indent="685800" defTabSz="449580">
              <a:defRPr sz="1600">
                <a:uFill>
                  <a:solidFill>
                    <a:srgbClr val="000000"/>
                  </a:solidFill>
                </a:uFill>
                <a:latin typeface="D-DIN"/>
                <a:ea typeface="D-DIN"/>
                <a:cs typeface="D-DIN"/>
                <a:sym typeface="D-DIN"/>
              </a:defRPr>
            </a:pPr>
            <a:r>
              <a:rPr dirty="0">
                <a:latin typeface="+mn-lt"/>
              </a:rPr>
              <a:t>c) </a:t>
            </a:r>
            <a:r>
              <a:rPr dirty="0" err="1">
                <a:latin typeface="+mn-lt"/>
              </a:rPr>
              <a:t>Welche</a:t>
            </a:r>
            <a:r>
              <a:rPr dirty="0">
                <a:latin typeface="+mn-lt"/>
              </a:rPr>
              <a:t> </a:t>
            </a:r>
            <a:r>
              <a:rPr dirty="0" err="1">
                <a:latin typeface="+mn-lt"/>
              </a:rPr>
              <a:t>Befunde</a:t>
            </a:r>
            <a:r>
              <a:rPr dirty="0">
                <a:latin typeface="+mn-lt"/>
              </a:rPr>
              <a:t> </a:t>
            </a:r>
            <a:r>
              <a:rPr dirty="0" err="1">
                <a:latin typeface="+mn-lt"/>
              </a:rPr>
              <a:t>zeigen</a:t>
            </a:r>
            <a:r>
              <a:rPr dirty="0">
                <a:latin typeface="+mn-lt"/>
              </a:rPr>
              <a:t> </a:t>
            </a:r>
            <a:r>
              <a:rPr dirty="0" err="1">
                <a:latin typeface="+mn-lt"/>
              </a:rPr>
              <a:t>sich</a:t>
            </a:r>
            <a:r>
              <a:rPr dirty="0">
                <a:latin typeface="+mn-lt"/>
              </a:rPr>
              <a:t>?</a:t>
            </a:r>
          </a:p>
          <a:p>
            <a:pPr lvl="4" indent="914400" defTabSz="449580">
              <a:defRPr sz="1600">
                <a:uFill>
                  <a:solidFill>
                    <a:srgbClr val="000000"/>
                  </a:solidFill>
                </a:uFill>
                <a:latin typeface="D-DIN"/>
                <a:ea typeface="D-DIN"/>
                <a:cs typeface="D-DIN"/>
                <a:sym typeface="D-DIN"/>
              </a:defRPr>
            </a:pPr>
            <a:r>
              <a:rPr dirty="0">
                <a:latin typeface="+mn-lt"/>
              </a:rPr>
              <a:t>—&gt; Welches Bild </a:t>
            </a:r>
            <a:r>
              <a:rPr dirty="0" err="1">
                <a:latin typeface="+mn-lt"/>
              </a:rPr>
              <a:t>ergibt</a:t>
            </a:r>
            <a:r>
              <a:rPr dirty="0">
                <a:latin typeface="+mn-lt"/>
              </a:rPr>
              <a:t> </a:t>
            </a:r>
            <a:r>
              <a:rPr dirty="0" err="1">
                <a:latin typeface="+mn-lt"/>
              </a:rPr>
              <a:t>sich</a:t>
            </a:r>
            <a:r>
              <a:rPr dirty="0">
                <a:latin typeface="+mn-lt"/>
              </a:rPr>
              <a:t> in </a:t>
            </a:r>
            <a:r>
              <a:rPr dirty="0" err="1">
                <a:latin typeface="+mn-lt"/>
              </a:rPr>
              <a:t>Zusammenhang</a:t>
            </a:r>
            <a:r>
              <a:rPr dirty="0">
                <a:latin typeface="+mn-lt"/>
              </a:rPr>
              <a:t> </a:t>
            </a:r>
            <a:r>
              <a:rPr dirty="0" err="1">
                <a:latin typeface="+mn-lt"/>
              </a:rPr>
              <a:t>mit</a:t>
            </a:r>
            <a:r>
              <a:rPr dirty="0">
                <a:latin typeface="+mn-lt"/>
              </a:rPr>
              <a:t> dem Age of First Exposure (AEF)?</a:t>
            </a:r>
          </a:p>
          <a:p>
            <a:pPr lvl="2">
              <a:defRPr sz="1600" i="1">
                <a:solidFill>
                  <a:srgbClr val="8EC1E3"/>
                </a:solidFill>
              </a:defRPr>
            </a:pPr>
            <a:r>
              <a:rPr dirty="0" err="1">
                <a:latin typeface="+mn-lt"/>
              </a:rPr>
              <a:t>Vokabel-Hinweis</a:t>
            </a:r>
            <a:r>
              <a:rPr dirty="0">
                <a:latin typeface="+mn-lt"/>
              </a:rPr>
              <a:t>: </a:t>
            </a:r>
          </a:p>
          <a:p>
            <a:pPr lvl="4" indent="914400" defTabSz="449580">
              <a:defRPr sz="1600" i="1">
                <a:solidFill>
                  <a:srgbClr val="8EC1E3"/>
                </a:solidFill>
                <a:uFill>
                  <a:solidFill>
                    <a:srgbClr val="000000"/>
                  </a:solidFill>
                </a:uFill>
                <a:latin typeface="D-DIN"/>
                <a:ea typeface="D-DIN"/>
                <a:cs typeface="D-DIN"/>
                <a:sym typeface="D-DIN"/>
              </a:defRPr>
            </a:pPr>
            <a:r>
              <a:rPr dirty="0">
                <a:latin typeface="+mn-lt"/>
              </a:rPr>
              <a:t>clinically meaningful = </a:t>
            </a:r>
            <a:r>
              <a:rPr dirty="0" err="1">
                <a:latin typeface="+mn-lt"/>
              </a:rPr>
              <a:t>klinisch</a:t>
            </a:r>
            <a:r>
              <a:rPr dirty="0">
                <a:latin typeface="+mn-lt"/>
              </a:rPr>
              <a:t> </a:t>
            </a:r>
            <a:r>
              <a:rPr dirty="0" err="1">
                <a:latin typeface="+mn-lt"/>
              </a:rPr>
              <a:t>bedeutsam</a:t>
            </a:r>
            <a:r>
              <a:rPr dirty="0">
                <a:latin typeface="+mn-lt"/>
              </a:rPr>
              <a:t> = da </a:t>
            </a:r>
            <a:r>
              <a:rPr dirty="0" err="1">
                <a:latin typeface="+mn-lt"/>
              </a:rPr>
              <a:t>liegt</a:t>
            </a:r>
            <a:r>
              <a:rPr dirty="0">
                <a:latin typeface="+mn-lt"/>
              </a:rPr>
              <a:t> </a:t>
            </a:r>
            <a:r>
              <a:rPr dirty="0" err="1">
                <a:latin typeface="+mn-lt"/>
              </a:rPr>
              <a:t>eine</a:t>
            </a:r>
            <a:r>
              <a:rPr dirty="0">
                <a:latin typeface="+mn-lt"/>
              </a:rPr>
              <a:t> </a:t>
            </a:r>
            <a:r>
              <a:rPr dirty="0" err="1">
                <a:latin typeface="+mn-lt"/>
              </a:rPr>
              <a:t>Störung</a:t>
            </a:r>
            <a:r>
              <a:rPr dirty="0">
                <a:latin typeface="+mn-lt"/>
              </a:rPr>
              <a:t> </a:t>
            </a:r>
            <a:r>
              <a:rPr dirty="0" err="1">
                <a:latin typeface="+mn-lt"/>
              </a:rPr>
              <a:t>vor</a:t>
            </a:r>
            <a:endParaRPr dirty="0">
              <a:latin typeface="+mn-lt"/>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itel 1"/>
          <p:cNvSpPr txBox="1">
            <a:spLocks noGrp="1"/>
          </p:cNvSpPr>
          <p:nvPr>
            <p:ph type="title"/>
          </p:nvPr>
        </p:nvSpPr>
        <p:spPr>
          <a:prstGeom prst="rect">
            <a:avLst/>
          </a:prstGeom>
        </p:spPr>
        <p:txBody>
          <a:bodyPr/>
          <a:lstStyle/>
          <a:p>
            <a:r>
              <a:t>Gruppenarbeit</a:t>
            </a:r>
          </a:p>
        </p:txBody>
      </p:sp>
      <p:pic>
        <p:nvPicPr>
          <p:cNvPr id="381" name="Bildschirmfoto 2021-07-07 um 22.04.50.png" descr="Bildschirmfoto 2021-07-07 um 22.04.50.png"/>
          <p:cNvPicPr>
            <a:picLocks noChangeAspect="1"/>
          </p:cNvPicPr>
          <p:nvPr/>
        </p:nvPicPr>
        <p:blipFill>
          <a:blip r:embed="rId2"/>
          <a:stretch>
            <a:fillRect/>
          </a:stretch>
        </p:blipFill>
        <p:spPr>
          <a:xfrm>
            <a:off x="118448" y="2484020"/>
            <a:ext cx="2782701" cy="2658842"/>
          </a:xfrm>
          <a:prstGeom prst="rect">
            <a:avLst/>
          </a:prstGeom>
          <a:ln w="12700">
            <a:miter lim="400000"/>
          </a:ln>
        </p:spPr>
      </p:pic>
      <p:pic>
        <p:nvPicPr>
          <p:cNvPr id="382" name="Bildschirmfoto 2021-07-07 um 22.04.41.png" descr="Bildschirmfoto 2021-07-07 um 22.04.41.png"/>
          <p:cNvPicPr>
            <a:picLocks noChangeAspect="1"/>
          </p:cNvPicPr>
          <p:nvPr/>
        </p:nvPicPr>
        <p:blipFill>
          <a:blip r:embed="rId3"/>
          <a:stretch>
            <a:fillRect/>
          </a:stretch>
        </p:blipFill>
        <p:spPr>
          <a:xfrm>
            <a:off x="2876627" y="2356256"/>
            <a:ext cx="2757035" cy="2740476"/>
          </a:xfrm>
          <a:prstGeom prst="rect">
            <a:avLst/>
          </a:prstGeom>
          <a:ln w="12700">
            <a:miter lim="400000"/>
          </a:ln>
        </p:spPr>
      </p:pic>
      <p:pic>
        <p:nvPicPr>
          <p:cNvPr id="383" name="Bildschirmfoto 2021-07-07 um 22.04.33.png" descr="Bildschirmfoto 2021-07-07 um 22.04.33.png"/>
          <p:cNvPicPr>
            <a:picLocks noChangeAspect="1"/>
          </p:cNvPicPr>
          <p:nvPr/>
        </p:nvPicPr>
        <p:blipFill>
          <a:blip r:embed="rId4"/>
          <a:stretch>
            <a:fillRect/>
          </a:stretch>
        </p:blipFill>
        <p:spPr>
          <a:xfrm>
            <a:off x="5671830" y="2483902"/>
            <a:ext cx="2736122" cy="2565622"/>
          </a:xfrm>
          <a:prstGeom prst="rect">
            <a:avLst/>
          </a:prstGeom>
          <a:ln w="12700">
            <a:miter lim="400000"/>
          </a:ln>
        </p:spPr>
      </p:pic>
      <p:sp>
        <p:nvSpPr>
          <p:cNvPr id="384" name="Depressions-Scores"/>
          <p:cNvSpPr txBox="1"/>
          <p:nvPr/>
        </p:nvSpPr>
        <p:spPr>
          <a:xfrm>
            <a:off x="6444888" y="2340941"/>
            <a:ext cx="1476262"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200"/>
            </a:lvl1pPr>
          </a:lstStyle>
          <a:p>
            <a:r>
              <a:t>Depressions-Scores</a:t>
            </a:r>
          </a:p>
        </p:txBody>
      </p:sp>
      <p:sp>
        <p:nvSpPr>
          <p:cNvPr id="385" name="Scores für…"/>
          <p:cNvSpPr txBox="1"/>
          <p:nvPr/>
        </p:nvSpPr>
        <p:spPr>
          <a:xfrm>
            <a:off x="744170" y="2028950"/>
            <a:ext cx="1982146" cy="61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200"/>
            </a:pPr>
            <a:r>
              <a:t>Scores für </a:t>
            </a:r>
          </a:p>
          <a:p>
            <a:pPr algn="ctr">
              <a:defRPr sz="1200"/>
            </a:pPr>
            <a:r>
              <a:t>Verhaltensregulation (BRI) </a:t>
            </a:r>
          </a:p>
          <a:p>
            <a:pPr algn="ctr">
              <a:defRPr sz="1200"/>
            </a:pPr>
            <a:r>
              <a:t>und Metakognition (MI)</a:t>
            </a:r>
          </a:p>
        </p:txBody>
      </p:sp>
      <p:sp>
        <p:nvSpPr>
          <p:cNvPr id="386" name="Rechteck"/>
          <p:cNvSpPr/>
          <p:nvPr/>
        </p:nvSpPr>
        <p:spPr>
          <a:xfrm>
            <a:off x="7812089" y="2659772"/>
            <a:ext cx="77951" cy="66965"/>
          </a:xfrm>
          <a:prstGeom prst="rect">
            <a:avLst/>
          </a:prstGeom>
          <a:solidFill>
            <a:schemeClr val="accent3">
              <a:lumOff val="44000"/>
            </a:schemeClr>
          </a:solidFill>
          <a:ln w="25400">
            <a:solidFill>
              <a:srgbClr val="005493"/>
            </a:solidFill>
          </a:ln>
        </p:spPr>
        <p:txBody>
          <a:bodyPr lIns="45719" rIns="45719"/>
          <a:lstStyle/>
          <a:p>
            <a:endParaRPr/>
          </a:p>
        </p:txBody>
      </p:sp>
      <p:sp>
        <p:nvSpPr>
          <p:cNvPr id="387" name="Rechteck"/>
          <p:cNvSpPr/>
          <p:nvPr/>
        </p:nvSpPr>
        <p:spPr>
          <a:xfrm>
            <a:off x="7329489" y="3951997"/>
            <a:ext cx="716270" cy="610956"/>
          </a:xfrm>
          <a:prstGeom prst="rect">
            <a:avLst/>
          </a:prstGeom>
          <a:solidFill>
            <a:schemeClr val="accent3">
              <a:lumOff val="44000"/>
            </a:schemeClr>
          </a:solidFill>
          <a:ln w="25400">
            <a:solidFill>
              <a:srgbClr val="005493"/>
            </a:solidFill>
          </a:ln>
        </p:spPr>
        <p:txBody>
          <a:bodyPr lIns="45719" rIns="45719"/>
          <a:lstStyle/>
          <a:p>
            <a:endParaRPr/>
          </a:p>
        </p:txBody>
      </p:sp>
      <p:sp>
        <p:nvSpPr>
          <p:cNvPr id="388" name="Rechteck"/>
          <p:cNvSpPr/>
          <p:nvPr/>
        </p:nvSpPr>
        <p:spPr>
          <a:xfrm>
            <a:off x="6438615" y="3619956"/>
            <a:ext cx="716271" cy="806960"/>
          </a:xfrm>
          <a:prstGeom prst="rect">
            <a:avLst/>
          </a:prstGeom>
          <a:ln w="25400">
            <a:solidFill>
              <a:srgbClr val="941100"/>
            </a:solidFill>
          </a:ln>
        </p:spPr>
        <p:txBody>
          <a:bodyPr lIns="45719" rIns="45719"/>
          <a:lstStyle/>
          <a:p>
            <a:endParaRPr/>
          </a:p>
        </p:txBody>
      </p:sp>
      <p:sp>
        <p:nvSpPr>
          <p:cNvPr id="389" name="Rechteck"/>
          <p:cNvSpPr/>
          <p:nvPr/>
        </p:nvSpPr>
        <p:spPr>
          <a:xfrm>
            <a:off x="7453314" y="2656597"/>
            <a:ext cx="77951" cy="66965"/>
          </a:xfrm>
          <a:prstGeom prst="rect">
            <a:avLst/>
          </a:prstGeom>
          <a:ln w="25400">
            <a:solidFill>
              <a:srgbClr val="941100"/>
            </a:solidFill>
          </a:ln>
        </p:spPr>
        <p:txBody>
          <a:bodyPr lIns="45719" rIns="45719"/>
          <a:lstStyle/>
          <a:p>
            <a:endParaRPr/>
          </a:p>
        </p:txBody>
      </p:sp>
      <p:sp>
        <p:nvSpPr>
          <p:cNvPr id="390" name="Rechteck"/>
          <p:cNvSpPr/>
          <p:nvPr/>
        </p:nvSpPr>
        <p:spPr>
          <a:xfrm>
            <a:off x="1261074" y="3829749"/>
            <a:ext cx="291786" cy="629548"/>
          </a:xfrm>
          <a:prstGeom prst="rect">
            <a:avLst/>
          </a:prstGeom>
          <a:solidFill>
            <a:schemeClr val="accent3">
              <a:lumOff val="44000"/>
            </a:schemeClr>
          </a:solidFill>
          <a:ln w="25400">
            <a:solidFill>
              <a:srgbClr val="005493"/>
            </a:solidFill>
          </a:ln>
        </p:spPr>
        <p:txBody>
          <a:bodyPr lIns="45719" rIns="45719"/>
          <a:lstStyle/>
          <a:p>
            <a:endParaRPr/>
          </a:p>
        </p:txBody>
      </p:sp>
      <p:sp>
        <p:nvSpPr>
          <p:cNvPr id="391" name="Rechteck"/>
          <p:cNvSpPr/>
          <p:nvPr/>
        </p:nvSpPr>
        <p:spPr>
          <a:xfrm>
            <a:off x="2346560" y="3775811"/>
            <a:ext cx="291786" cy="696711"/>
          </a:xfrm>
          <a:prstGeom prst="rect">
            <a:avLst/>
          </a:prstGeom>
          <a:solidFill>
            <a:schemeClr val="accent3">
              <a:lumOff val="44000"/>
            </a:schemeClr>
          </a:solidFill>
          <a:ln w="25400">
            <a:solidFill>
              <a:srgbClr val="005493"/>
            </a:solidFill>
          </a:ln>
        </p:spPr>
        <p:txBody>
          <a:bodyPr lIns="45719" rIns="45719"/>
          <a:lstStyle/>
          <a:p>
            <a:endParaRPr/>
          </a:p>
        </p:txBody>
      </p:sp>
      <p:sp>
        <p:nvSpPr>
          <p:cNvPr id="392" name="Rechteck"/>
          <p:cNvSpPr/>
          <p:nvPr/>
        </p:nvSpPr>
        <p:spPr>
          <a:xfrm>
            <a:off x="1984536" y="3751214"/>
            <a:ext cx="291786" cy="551633"/>
          </a:xfrm>
          <a:prstGeom prst="rect">
            <a:avLst/>
          </a:prstGeom>
          <a:ln w="25400">
            <a:solidFill>
              <a:srgbClr val="941100"/>
            </a:solidFill>
          </a:ln>
        </p:spPr>
        <p:txBody>
          <a:bodyPr lIns="45719" rIns="45719"/>
          <a:lstStyle/>
          <a:p>
            <a:endParaRPr/>
          </a:p>
        </p:txBody>
      </p:sp>
      <p:sp>
        <p:nvSpPr>
          <p:cNvPr id="393" name="Rechteck"/>
          <p:cNvSpPr/>
          <p:nvPr/>
        </p:nvSpPr>
        <p:spPr>
          <a:xfrm>
            <a:off x="898759" y="3658153"/>
            <a:ext cx="291785" cy="586612"/>
          </a:xfrm>
          <a:prstGeom prst="rect">
            <a:avLst/>
          </a:prstGeom>
          <a:ln w="25400">
            <a:solidFill>
              <a:srgbClr val="941100"/>
            </a:solidFill>
          </a:ln>
        </p:spPr>
        <p:txBody>
          <a:bodyPr lIns="45719" rIns="45719"/>
          <a:lstStyle/>
          <a:p>
            <a:endParaRPr/>
          </a:p>
        </p:txBody>
      </p:sp>
      <p:sp>
        <p:nvSpPr>
          <p:cNvPr id="394" name="Rechteck"/>
          <p:cNvSpPr/>
          <p:nvPr/>
        </p:nvSpPr>
        <p:spPr>
          <a:xfrm>
            <a:off x="2344877" y="2703490"/>
            <a:ext cx="91541" cy="73277"/>
          </a:xfrm>
          <a:prstGeom prst="rect">
            <a:avLst/>
          </a:prstGeom>
          <a:solidFill>
            <a:schemeClr val="accent3">
              <a:lumOff val="44000"/>
            </a:schemeClr>
          </a:solidFill>
          <a:ln w="25400">
            <a:solidFill>
              <a:srgbClr val="005493"/>
            </a:solidFill>
          </a:ln>
        </p:spPr>
        <p:txBody>
          <a:bodyPr lIns="45719" rIns="45719"/>
          <a:lstStyle/>
          <a:p>
            <a:endParaRPr/>
          </a:p>
        </p:txBody>
      </p:sp>
      <p:sp>
        <p:nvSpPr>
          <p:cNvPr id="395" name="Rechteck"/>
          <p:cNvSpPr/>
          <p:nvPr/>
        </p:nvSpPr>
        <p:spPr>
          <a:xfrm>
            <a:off x="1988031" y="2696660"/>
            <a:ext cx="91541" cy="73277"/>
          </a:xfrm>
          <a:prstGeom prst="rect">
            <a:avLst/>
          </a:prstGeom>
          <a:ln w="25400">
            <a:solidFill>
              <a:srgbClr val="941100"/>
            </a:solidFill>
          </a:ln>
        </p:spPr>
        <p:txBody>
          <a:bodyPr lIns="45719" rIns="45719"/>
          <a:lstStyle/>
          <a:p>
            <a:endParaRPr/>
          </a:p>
        </p:txBody>
      </p:sp>
      <p:sp>
        <p:nvSpPr>
          <p:cNvPr id="396" name="Rechteck"/>
          <p:cNvSpPr/>
          <p:nvPr/>
        </p:nvSpPr>
        <p:spPr>
          <a:xfrm>
            <a:off x="4764918" y="2636884"/>
            <a:ext cx="91541" cy="73277"/>
          </a:xfrm>
          <a:prstGeom prst="rect">
            <a:avLst/>
          </a:prstGeom>
          <a:ln w="25400">
            <a:solidFill>
              <a:srgbClr val="941100"/>
            </a:solidFill>
          </a:ln>
        </p:spPr>
        <p:txBody>
          <a:bodyPr lIns="45719" rIns="45719"/>
          <a:lstStyle/>
          <a:p>
            <a:endParaRPr/>
          </a:p>
        </p:txBody>
      </p:sp>
      <p:sp>
        <p:nvSpPr>
          <p:cNvPr id="397" name="Rechteck"/>
          <p:cNvSpPr/>
          <p:nvPr/>
        </p:nvSpPr>
        <p:spPr>
          <a:xfrm>
            <a:off x="5125388" y="2635475"/>
            <a:ext cx="91541" cy="73277"/>
          </a:xfrm>
          <a:prstGeom prst="rect">
            <a:avLst/>
          </a:prstGeom>
          <a:solidFill>
            <a:schemeClr val="accent3">
              <a:lumOff val="44000"/>
            </a:schemeClr>
          </a:solidFill>
          <a:ln w="25400">
            <a:solidFill>
              <a:srgbClr val="005493"/>
            </a:solidFill>
          </a:ln>
        </p:spPr>
        <p:txBody>
          <a:bodyPr lIns="45719" rIns="45719"/>
          <a:lstStyle/>
          <a:p>
            <a:endParaRPr/>
          </a:p>
        </p:txBody>
      </p:sp>
      <p:sp>
        <p:nvSpPr>
          <p:cNvPr id="398" name="Rechteck"/>
          <p:cNvSpPr/>
          <p:nvPr/>
        </p:nvSpPr>
        <p:spPr>
          <a:xfrm>
            <a:off x="4654970" y="3932903"/>
            <a:ext cx="706462" cy="606883"/>
          </a:xfrm>
          <a:prstGeom prst="rect">
            <a:avLst/>
          </a:prstGeom>
          <a:solidFill>
            <a:schemeClr val="accent3">
              <a:lumOff val="44000"/>
            </a:schemeClr>
          </a:solidFill>
          <a:ln w="25400">
            <a:solidFill>
              <a:srgbClr val="005493"/>
            </a:solidFill>
          </a:ln>
        </p:spPr>
        <p:txBody>
          <a:bodyPr lIns="45719" rIns="45719"/>
          <a:lstStyle/>
          <a:p>
            <a:endParaRPr/>
          </a:p>
        </p:txBody>
      </p:sp>
      <p:sp>
        <p:nvSpPr>
          <p:cNvPr id="399" name="Rechteck"/>
          <p:cNvSpPr/>
          <p:nvPr/>
        </p:nvSpPr>
        <p:spPr>
          <a:xfrm>
            <a:off x="3750633" y="3732021"/>
            <a:ext cx="706462" cy="644290"/>
          </a:xfrm>
          <a:prstGeom prst="rect">
            <a:avLst/>
          </a:prstGeom>
          <a:ln w="25400">
            <a:solidFill>
              <a:srgbClr val="941100"/>
            </a:solidFill>
          </a:ln>
        </p:spPr>
        <p:txBody>
          <a:bodyPr lIns="45719" rIns="45719"/>
          <a:lstStyle/>
          <a:p>
            <a:endParaRPr/>
          </a:p>
        </p:txBody>
      </p:sp>
      <p:sp>
        <p:nvSpPr>
          <p:cNvPr id="400" name="Linie"/>
          <p:cNvSpPr/>
          <p:nvPr/>
        </p:nvSpPr>
        <p:spPr>
          <a:xfrm>
            <a:off x="3751301" y="4053388"/>
            <a:ext cx="693685" cy="1"/>
          </a:xfrm>
          <a:prstGeom prst="line">
            <a:avLst/>
          </a:prstGeom>
          <a:ln w="25400">
            <a:solidFill>
              <a:srgbClr val="941100"/>
            </a:solidFill>
          </a:ln>
        </p:spPr>
        <p:txBody>
          <a:bodyPr lIns="45719" rIns="45719"/>
          <a:lstStyle/>
          <a:p>
            <a:endParaRPr/>
          </a:p>
        </p:txBody>
      </p:sp>
      <p:sp>
        <p:nvSpPr>
          <p:cNvPr id="401" name="Linie"/>
          <p:cNvSpPr/>
          <p:nvPr/>
        </p:nvSpPr>
        <p:spPr>
          <a:xfrm>
            <a:off x="1988509" y="4001543"/>
            <a:ext cx="285012" cy="1"/>
          </a:xfrm>
          <a:prstGeom prst="line">
            <a:avLst/>
          </a:prstGeom>
          <a:ln w="25400">
            <a:solidFill>
              <a:srgbClr val="941100"/>
            </a:solidFill>
          </a:ln>
        </p:spPr>
        <p:txBody>
          <a:bodyPr lIns="45719" rIns="45719"/>
          <a:lstStyle/>
          <a:p>
            <a:endParaRPr/>
          </a:p>
        </p:txBody>
      </p:sp>
      <p:sp>
        <p:nvSpPr>
          <p:cNvPr id="402" name="Linie"/>
          <p:cNvSpPr/>
          <p:nvPr/>
        </p:nvSpPr>
        <p:spPr>
          <a:xfrm>
            <a:off x="899364" y="3973545"/>
            <a:ext cx="285013" cy="1"/>
          </a:xfrm>
          <a:prstGeom prst="line">
            <a:avLst/>
          </a:prstGeom>
          <a:ln w="25400">
            <a:solidFill>
              <a:srgbClr val="941100"/>
            </a:solidFill>
          </a:ln>
        </p:spPr>
        <p:txBody>
          <a:bodyPr lIns="45719" rIns="45719"/>
          <a:lstStyle/>
          <a:p>
            <a:endParaRPr/>
          </a:p>
        </p:txBody>
      </p:sp>
      <p:sp>
        <p:nvSpPr>
          <p:cNvPr id="403" name="Linie"/>
          <p:cNvSpPr/>
          <p:nvPr/>
        </p:nvSpPr>
        <p:spPr>
          <a:xfrm>
            <a:off x="4659256" y="4377117"/>
            <a:ext cx="693685" cy="1"/>
          </a:xfrm>
          <a:prstGeom prst="line">
            <a:avLst/>
          </a:prstGeom>
          <a:ln w="25400">
            <a:solidFill>
              <a:srgbClr val="005493"/>
            </a:solidFill>
          </a:ln>
        </p:spPr>
        <p:txBody>
          <a:bodyPr lIns="45719" rIns="45719"/>
          <a:lstStyle/>
          <a:p>
            <a:endParaRPr/>
          </a:p>
        </p:txBody>
      </p:sp>
      <p:sp>
        <p:nvSpPr>
          <p:cNvPr id="404" name="Linie"/>
          <p:cNvSpPr/>
          <p:nvPr/>
        </p:nvSpPr>
        <p:spPr>
          <a:xfrm>
            <a:off x="2342045" y="4134504"/>
            <a:ext cx="285872" cy="1"/>
          </a:xfrm>
          <a:prstGeom prst="line">
            <a:avLst/>
          </a:prstGeom>
          <a:ln w="25400">
            <a:solidFill>
              <a:srgbClr val="005493"/>
            </a:solidFill>
          </a:ln>
        </p:spPr>
        <p:txBody>
          <a:bodyPr lIns="45719" rIns="45719"/>
          <a:lstStyle/>
          <a:p>
            <a:endParaRPr/>
          </a:p>
        </p:txBody>
      </p:sp>
      <p:sp>
        <p:nvSpPr>
          <p:cNvPr id="405" name="Linie"/>
          <p:cNvSpPr/>
          <p:nvPr/>
        </p:nvSpPr>
        <p:spPr>
          <a:xfrm>
            <a:off x="1264824" y="4207851"/>
            <a:ext cx="285872" cy="1"/>
          </a:xfrm>
          <a:prstGeom prst="line">
            <a:avLst/>
          </a:prstGeom>
          <a:ln w="25400">
            <a:solidFill>
              <a:srgbClr val="005493"/>
            </a:solidFill>
          </a:ln>
        </p:spPr>
        <p:txBody>
          <a:bodyPr lIns="45719" rIns="45719"/>
          <a:lstStyle/>
          <a:p>
            <a:endParaRPr/>
          </a:p>
        </p:txBody>
      </p:sp>
      <p:sp>
        <p:nvSpPr>
          <p:cNvPr id="406" name="Linie"/>
          <p:cNvSpPr/>
          <p:nvPr/>
        </p:nvSpPr>
        <p:spPr>
          <a:xfrm>
            <a:off x="7330420" y="4354231"/>
            <a:ext cx="722568" cy="1"/>
          </a:xfrm>
          <a:prstGeom prst="line">
            <a:avLst/>
          </a:prstGeom>
          <a:ln w="25400">
            <a:solidFill>
              <a:srgbClr val="005493"/>
            </a:solidFill>
          </a:ln>
        </p:spPr>
        <p:txBody>
          <a:bodyPr lIns="45719" rIns="45719"/>
          <a:lstStyle/>
          <a:p>
            <a:endParaRPr/>
          </a:p>
        </p:txBody>
      </p:sp>
      <p:sp>
        <p:nvSpPr>
          <p:cNvPr id="407" name="Linie"/>
          <p:cNvSpPr/>
          <p:nvPr/>
        </p:nvSpPr>
        <p:spPr>
          <a:xfrm>
            <a:off x="6426082" y="3944697"/>
            <a:ext cx="722569" cy="1"/>
          </a:xfrm>
          <a:prstGeom prst="line">
            <a:avLst/>
          </a:prstGeom>
          <a:ln w="25400">
            <a:solidFill>
              <a:srgbClr val="941100"/>
            </a:solidFill>
          </a:ln>
        </p:spPr>
        <p:txBody>
          <a:bodyPr lIns="45719" rIns="45719"/>
          <a:lstStyle/>
          <a:p>
            <a:endParaRPr/>
          </a:p>
        </p:txBody>
      </p:sp>
      <p:sp>
        <p:nvSpPr>
          <p:cNvPr id="408" name="Kreis"/>
          <p:cNvSpPr/>
          <p:nvPr/>
        </p:nvSpPr>
        <p:spPr>
          <a:xfrm>
            <a:off x="2101126" y="3953555"/>
            <a:ext cx="56926" cy="56926"/>
          </a:xfrm>
          <a:prstGeom prst="ellipse">
            <a:avLst/>
          </a:prstGeom>
          <a:solidFill>
            <a:srgbClr val="000000"/>
          </a:solidFill>
          <a:ln w="12700">
            <a:miter lim="400000"/>
          </a:ln>
        </p:spPr>
        <p:txBody>
          <a:bodyPr lIns="45719" rIns="45719"/>
          <a:lstStyle/>
          <a:p>
            <a:endParaRPr/>
          </a:p>
        </p:txBody>
      </p:sp>
      <p:sp>
        <p:nvSpPr>
          <p:cNvPr id="409" name="Kreis"/>
          <p:cNvSpPr/>
          <p:nvPr/>
        </p:nvSpPr>
        <p:spPr>
          <a:xfrm>
            <a:off x="4075976" y="4013880"/>
            <a:ext cx="56926" cy="56926"/>
          </a:xfrm>
          <a:prstGeom prst="ellipse">
            <a:avLst/>
          </a:prstGeom>
          <a:solidFill>
            <a:srgbClr val="000000"/>
          </a:solidFill>
          <a:ln w="12700">
            <a:miter lim="400000"/>
          </a:ln>
        </p:spPr>
        <p:txBody>
          <a:bodyPr lIns="45719" rIns="45719"/>
          <a:lstStyle/>
          <a:p>
            <a:endParaRPr/>
          </a:p>
        </p:txBody>
      </p:sp>
      <p:sp>
        <p:nvSpPr>
          <p:cNvPr id="410" name="Kreis"/>
          <p:cNvSpPr/>
          <p:nvPr/>
        </p:nvSpPr>
        <p:spPr>
          <a:xfrm>
            <a:off x="4980851" y="4185330"/>
            <a:ext cx="56926" cy="56926"/>
          </a:xfrm>
          <a:prstGeom prst="ellipse">
            <a:avLst/>
          </a:prstGeom>
          <a:solidFill>
            <a:srgbClr val="000000"/>
          </a:solidFill>
          <a:ln w="12700">
            <a:miter lim="400000"/>
          </a:ln>
        </p:spPr>
        <p:txBody>
          <a:bodyPr lIns="45719" rIns="45719"/>
          <a:lstStyle/>
          <a:p>
            <a:endParaRPr/>
          </a:p>
        </p:txBody>
      </p:sp>
      <p:sp>
        <p:nvSpPr>
          <p:cNvPr id="411" name="Kreis"/>
          <p:cNvSpPr/>
          <p:nvPr/>
        </p:nvSpPr>
        <p:spPr>
          <a:xfrm>
            <a:off x="2466251" y="4058330"/>
            <a:ext cx="56926" cy="56926"/>
          </a:xfrm>
          <a:prstGeom prst="ellipse">
            <a:avLst/>
          </a:prstGeom>
          <a:solidFill>
            <a:srgbClr val="000000"/>
          </a:solidFill>
          <a:ln w="12700">
            <a:miter lim="400000"/>
          </a:ln>
        </p:spPr>
        <p:txBody>
          <a:bodyPr lIns="45719" rIns="45719"/>
          <a:lstStyle/>
          <a:p>
            <a:endParaRPr/>
          </a:p>
        </p:txBody>
      </p:sp>
      <p:sp>
        <p:nvSpPr>
          <p:cNvPr id="412" name="Kreis"/>
          <p:cNvSpPr/>
          <p:nvPr/>
        </p:nvSpPr>
        <p:spPr>
          <a:xfrm>
            <a:off x="1383576" y="4090080"/>
            <a:ext cx="56926" cy="56926"/>
          </a:xfrm>
          <a:prstGeom prst="ellipse">
            <a:avLst/>
          </a:prstGeom>
          <a:solidFill>
            <a:srgbClr val="000000"/>
          </a:solidFill>
          <a:ln w="12700">
            <a:miter lim="400000"/>
          </a:ln>
        </p:spPr>
        <p:txBody>
          <a:bodyPr lIns="45719" rIns="45719"/>
          <a:lstStyle/>
          <a:p>
            <a:endParaRPr/>
          </a:p>
        </p:txBody>
      </p:sp>
      <p:sp>
        <p:nvSpPr>
          <p:cNvPr id="413" name="Kreis"/>
          <p:cNvSpPr/>
          <p:nvPr/>
        </p:nvSpPr>
        <p:spPr>
          <a:xfrm>
            <a:off x="1018451" y="3940855"/>
            <a:ext cx="56926" cy="56926"/>
          </a:xfrm>
          <a:prstGeom prst="ellipse">
            <a:avLst/>
          </a:prstGeom>
          <a:solidFill>
            <a:srgbClr val="000000"/>
          </a:solidFill>
          <a:ln w="12700">
            <a:miter lim="400000"/>
          </a:ln>
        </p:spPr>
        <p:txBody>
          <a:bodyPr lIns="45719" rIns="45719"/>
          <a:lstStyle/>
          <a:p>
            <a:endParaRPr/>
          </a:p>
        </p:txBody>
      </p:sp>
      <p:sp>
        <p:nvSpPr>
          <p:cNvPr id="414" name="Kreis"/>
          <p:cNvSpPr/>
          <p:nvPr/>
        </p:nvSpPr>
        <p:spPr>
          <a:xfrm>
            <a:off x="7661545" y="4141076"/>
            <a:ext cx="56926" cy="56926"/>
          </a:xfrm>
          <a:prstGeom prst="ellipse">
            <a:avLst/>
          </a:prstGeom>
          <a:solidFill>
            <a:srgbClr val="000000"/>
          </a:solidFill>
          <a:ln w="12700">
            <a:miter lim="400000"/>
          </a:ln>
        </p:spPr>
        <p:txBody>
          <a:bodyPr lIns="45719" rIns="45719"/>
          <a:lstStyle/>
          <a:p>
            <a:endParaRPr/>
          </a:p>
        </p:txBody>
      </p:sp>
      <p:sp>
        <p:nvSpPr>
          <p:cNvPr id="415" name="Kreis"/>
          <p:cNvSpPr/>
          <p:nvPr/>
        </p:nvSpPr>
        <p:spPr>
          <a:xfrm>
            <a:off x="6766195" y="3950576"/>
            <a:ext cx="56926" cy="56926"/>
          </a:xfrm>
          <a:prstGeom prst="ellipse">
            <a:avLst/>
          </a:prstGeom>
          <a:solidFill>
            <a:srgbClr val="000000"/>
          </a:solidFill>
          <a:ln w="12700">
            <a:miter lim="400000"/>
          </a:ln>
        </p:spPr>
        <p:txBody>
          <a:bodyPr lIns="45719" rIns="45719"/>
          <a:lstStyle/>
          <a:p>
            <a:endParaRPr/>
          </a:p>
        </p:txBody>
      </p:sp>
      <p:sp>
        <p:nvSpPr>
          <p:cNvPr id="416" name="Scores für Apathie"/>
          <p:cNvSpPr txBox="1"/>
          <p:nvPr/>
        </p:nvSpPr>
        <p:spPr>
          <a:xfrm>
            <a:off x="3588970" y="2346451"/>
            <a:ext cx="1982146"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200"/>
            </a:lvl1pPr>
          </a:lstStyle>
          <a:p>
            <a:r>
              <a:t>Scores für Apathie</a:t>
            </a:r>
          </a:p>
        </p:txBody>
      </p:sp>
      <p:sp>
        <p:nvSpPr>
          <p:cNvPr id="417" name="Abbildung 10…"/>
          <p:cNvSpPr txBox="1"/>
          <p:nvPr/>
        </p:nvSpPr>
        <p:spPr>
          <a:xfrm>
            <a:off x="402484" y="1396723"/>
            <a:ext cx="2669256" cy="366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000" b="1">
                <a:solidFill>
                  <a:schemeClr val="accent4">
                    <a:lumOff val="-8800"/>
                  </a:schemeClr>
                </a:solidFill>
              </a:defRPr>
            </a:pPr>
            <a:r>
              <a:t>Abbildung 10</a:t>
            </a:r>
          </a:p>
          <a:p>
            <a:pPr>
              <a:defRPr sz="1000" i="1">
                <a:solidFill>
                  <a:schemeClr val="accent4">
                    <a:lumOff val="-8800"/>
                  </a:schemeClr>
                </a:solidFill>
              </a:defRPr>
            </a:pPr>
            <a:r>
              <a:t>Ergebnisse der Studie von Alosco et al., 2017</a:t>
            </a:r>
          </a:p>
        </p:txBody>
      </p:sp>
      <p:sp>
        <p:nvSpPr>
          <p:cNvPr id="418" name="Alosco et al., 2017"/>
          <p:cNvSpPr txBox="1"/>
          <p:nvPr/>
        </p:nvSpPr>
        <p:spPr>
          <a:xfrm>
            <a:off x="415836" y="5438653"/>
            <a:ext cx="1149039" cy="226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000" i="1">
                <a:solidFill>
                  <a:schemeClr val="accent4">
                    <a:lumOff val="-8800"/>
                  </a:schemeClr>
                </a:solidFill>
              </a:defRPr>
            </a:lvl1pPr>
          </a:lstStyle>
          <a:p>
            <a:r>
              <a:t>Alosco et al., 2017</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Titel 1"/>
          <p:cNvSpPr txBox="1">
            <a:spLocks noGrp="1"/>
          </p:cNvSpPr>
          <p:nvPr>
            <p:ph type="title"/>
          </p:nvPr>
        </p:nvSpPr>
        <p:spPr>
          <a:prstGeom prst="rect">
            <a:avLst/>
          </a:prstGeom>
        </p:spPr>
        <p:txBody>
          <a:bodyPr/>
          <a:lstStyle>
            <a:lvl1pPr>
              <a:defRPr sz="2200"/>
            </a:lvl1pPr>
          </a:lstStyle>
          <a:p>
            <a:r>
              <a:t>Infos zur Abgabe der Seminaraufgaben</a:t>
            </a:r>
          </a:p>
        </p:txBody>
      </p:sp>
      <p:sp>
        <p:nvSpPr>
          <p:cNvPr id="423" name="Deadline:…"/>
          <p:cNvSpPr txBox="1"/>
          <p:nvPr/>
        </p:nvSpPr>
        <p:spPr>
          <a:xfrm>
            <a:off x="276764" y="1389376"/>
            <a:ext cx="7893663" cy="4278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700" b="1">
                <a:latin typeface="D-DIN"/>
                <a:ea typeface="D-DIN"/>
                <a:cs typeface="D-DIN"/>
                <a:sym typeface="D-DIN"/>
              </a:defRPr>
            </a:pPr>
            <a:r>
              <a:rPr dirty="0"/>
              <a:t>Deadline: </a:t>
            </a:r>
          </a:p>
          <a:p>
            <a:pPr defTabSz="457200">
              <a:defRPr sz="1700" b="1">
                <a:latin typeface="D-DIN"/>
                <a:ea typeface="D-DIN"/>
                <a:cs typeface="D-DIN"/>
                <a:sym typeface="D-DIN"/>
              </a:defRPr>
            </a:pPr>
            <a:r>
              <a:rPr dirty="0"/>
              <a:t>Freitag, </a:t>
            </a:r>
            <a:r>
              <a:rPr lang="de-DE" dirty="0"/>
              <a:t>05.07</a:t>
            </a:r>
            <a:r>
              <a:rPr dirty="0"/>
              <a:t>.2022, 20 </a:t>
            </a:r>
            <a:r>
              <a:rPr dirty="0" err="1"/>
              <a:t>Uhr</a:t>
            </a:r>
            <a:endParaRPr dirty="0"/>
          </a:p>
          <a:p>
            <a:pPr defTabSz="457200">
              <a:defRPr sz="1700">
                <a:latin typeface="D-DIN"/>
                <a:ea typeface="D-DIN"/>
                <a:cs typeface="D-DIN"/>
                <a:sym typeface="D-DIN"/>
              </a:defRPr>
            </a:pPr>
            <a:endParaRPr dirty="0"/>
          </a:p>
          <a:p>
            <a:pPr defTabSz="457200">
              <a:defRPr sz="1700">
                <a:latin typeface="D-DIN"/>
                <a:ea typeface="D-DIN"/>
                <a:cs typeface="D-DIN"/>
                <a:sym typeface="D-DIN"/>
              </a:defRPr>
            </a:pPr>
            <a:r>
              <a:rPr dirty="0"/>
              <a:t>Bitte </a:t>
            </a:r>
            <a:r>
              <a:rPr dirty="0" err="1"/>
              <a:t>schickt</a:t>
            </a:r>
            <a:r>
              <a:rPr dirty="0"/>
              <a:t> mir </a:t>
            </a:r>
            <a:r>
              <a:rPr dirty="0" err="1"/>
              <a:t>eure</a:t>
            </a:r>
            <a:r>
              <a:rPr dirty="0"/>
              <a:t> </a:t>
            </a:r>
            <a:r>
              <a:rPr dirty="0" err="1"/>
              <a:t>Lösungen</a:t>
            </a:r>
            <a:r>
              <a:rPr dirty="0"/>
              <a:t> </a:t>
            </a:r>
            <a:r>
              <a:rPr dirty="0" err="1"/>
              <a:t>als</a:t>
            </a:r>
            <a:r>
              <a:rPr dirty="0"/>
              <a:t> </a:t>
            </a:r>
            <a:r>
              <a:rPr b="1" dirty="0" err="1"/>
              <a:t>eine</a:t>
            </a:r>
            <a:r>
              <a:rPr dirty="0"/>
              <a:t> </a:t>
            </a:r>
            <a:r>
              <a:rPr b="1" dirty="0"/>
              <a:t>PDF</a:t>
            </a:r>
            <a:r>
              <a:rPr dirty="0"/>
              <a:t> </a:t>
            </a:r>
            <a:r>
              <a:rPr b="1" dirty="0"/>
              <a:t>per Mail </a:t>
            </a:r>
            <a:r>
              <a:rPr dirty="0"/>
              <a:t>(</a:t>
            </a:r>
            <a:r>
              <a:rPr lang="de-DE" dirty="0" err="1"/>
              <a:t>j.welzel@neurologie</a:t>
            </a:r>
            <a:r>
              <a:rPr dirty="0"/>
              <a:t>.uni-kiel.de) und </a:t>
            </a:r>
            <a:r>
              <a:rPr dirty="0" err="1"/>
              <a:t>haltet</a:t>
            </a:r>
            <a:r>
              <a:rPr dirty="0"/>
              <a:t> </a:t>
            </a:r>
            <a:r>
              <a:rPr dirty="0" err="1"/>
              <a:t>folgendes</a:t>
            </a:r>
            <a:r>
              <a:rPr dirty="0"/>
              <a:t> Format </a:t>
            </a:r>
            <a:r>
              <a:rPr dirty="0" err="1"/>
              <a:t>ein</a:t>
            </a:r>
            <a:r>
              <a:rPr dirty="0"/>
              <a:t>:</a:t>
            </a:r>
          </a:p>
          <a:p>
            <a:pPr defTabSz="457200">
              <a:defRPr sz="1700">
                <a:latin typeface="D-DIN"/>
                <a:ea typeface="D-DIN"/>
                <a:cs typeface="D-DIN"/>
                <a:sym typeface="D-DIN"/>
              </a:defRPr>
            </a:pPr>
            <a:endParaRPr dirty="0"/>
          </a:p>
          <a:p>
            <a:pPr defTabSz="457200">
              <a:defRPr sz="1700" b="1">
                <a:latin typeface="D-DIN"/>
                <a:ea typeface="D-DIN"/>
                <a:cs typeface="D-DIN"/>
                <a:sym typeface="D-DIN"/>
              </a:defRPr>
            </a:pPr>
            <a:r>
              <a:rPr dirty="0" err="1"/>
              <a:t>Betreff</a:t>
            </a:r>
            <a:r>
              <a:rPr dirty="0"/>
              <a:t>: </a:t>
            </a:r>
            <a:r>
              <a:rPr dirty="0" err="1"/>
              <a:t>Abgabe</a:t>
            </a:r>
            <a:r>
              <a:rPr dirty="0"/>
              <a:t> </a:t>
            </a:r>
            <a:r>
              <a:rPr dirty="0" err="1"/>
              <a:t>Seminaraufgaben</a:t>
            </a:r>
            <a:r>
              <a:rPr dirty="0"/>
              <a:t> Gruppe 10 </a:t>
            </a:r>
            <a:r>
              <a:rPr dirty="0" err="1"/>
              <a:t>Uhr</a:t>
            </a:r>
            <a:endParaRPr dirty="0"/>
          </a:p>
          <a:p>
            <a:pPr defTabSz="457200">
              <a:defRPr sz="1700" b="1">
                <a:latin typeface="D-DIN"/>
                <a:ea typeface="D-DIN"/>
                <a:cs typeface="D-DIN"/>
                <a:sym typeface="D-DIN"/>
              </a:defRPr>
            </a:pPr>
            <a:r>
              <a:rPr dirty="0" err="1"/>
              <a:t>Inhalt</a:t>
            </a:r>
            <a:r>
              <a:rPr dirty="0"/>
              <a:t> der Mail: Name</a:t>
            </a:r>
          </a:p>
          <a:p>
            <a:pPr defTabSz="457200">
              <a:defRPr sz="1700">
                <a:latin typeface="D-DIN"/>
                <a:ea typeface="D-DIN"/>
                <a:cs typeface="D-DIN"/>
                <a:sym typeface="D-DIN"/>
              </a:defRPr>
            </a:pPr>
            <a:r>
              <a:rPr b="1" dirty="0" err="1"/>
              <a:t>Anhang</a:t>
            </a:r>
            <a:r>
              <a:rPr b="1" dirty="0"/>
              <a:t>:</a:t>
            </a:r>
            <a:r>
              <a:rPr dirty="0"/>
              <a:t> alle </a:t>
            </a:r>
            <a:r>
              <a:rPr dirty="0" err="1"/>
              <a:t>Aufgaben</a:t>
            </a:r>
            <a:r>
              <a:rPr dirty="0"/>
              <a:t> </a:t>
            </a:r>
            <a:r>
              <a:rPr dirty="0" err="1"/>
              <a:t>mit</a:t>
            </a:r>
            <a:r>
              <a:rPr dirty="0"/>
              <a:t> den </a:t>
            </a:r>
            <a:r>
              <a:rPr dirty="0" err="1"/>
              <a:t>dazugehörigen</a:t>
            </a:r>
            <a:r>
              <a:rPr dirty="0"/>
              <a:t> </a:t>
            </a:r>
            <a:r>
              <a:rPr dirty="0" err="1"/>
              <a:t>Lösungen</a:t>
            </a:r>
            <a:r>
              <a:rPr dirty="0"/>
              <a:t> </a:t>
            </a:r>
            <a:r>
              <a:rPr dirty="0" err="1"/>
              <a:t>als</a:t>
            </a:r>
            <a:r>
              <a:rPr dirty="0"/>
              <a:t> </a:t>
            </a:r>
            <a:r>
              <a:rPr b="1" dirty="0"/>
              <a:t>PDF</a:t>
            </a:r>
            <a:r>
              <a:rPr dirty="0"/>
              <a:t>; in dem </a:t>
            </a:r>
            <a:r>
              <a:rPr dirty="0" err="1"/>
              <a:t>Dokument</a:t>
            </a:r>
            <a:r>
              <a:rPr dirty="0"/>
              <a:t> </a:t>
            </a:r>
            <a:r>
              <a:rPr dirty="0" err="1"/>
              <a:t>sollte</a:t>
            </a:r>
            <a:r>
              <a:rPr dirty="0"/>
              <a:t> </a:t>
            </a:r>
            <a:r>
              <a:rPr dirty="0" err="1"/>
              <a:t>zur</a:t>
            </a:r>
            <a:r>
              <a:rPr dirty="0"/>
              <a:t> </a:t>
            </a:r>
            <a:r>
              <a:rPr dirty="0" err="1"/>
              <a:t>Sicherheit</a:t>
            </a:r>
            <a:r>
              <a:rPr dirty="0"/>
              <a:t> </a:t>
            </a:r>
            <a:r>
              <a:rPr dirty="0" err="1"/>
              <a:t>auch</a:t>
            </a:r>
            <a:r>
              <a:rPr dirty="0"/>
              <a:t> </a:t>
            </a:r>
            <a:r>
              <a:rPr dirty="0" err="1"/>
              <a:t>nochmal</a:t>
            </a:r>
            <a:r>
              <a:rPr dirty="0"/>
              <a:t> </a:t>
            </a:r>
            <a:r>
              <a:rPr dirty="0" err="1"/>
              <a:t>euer</a:t>
            </a:r>
            <a:r>
              <a:rPr dirty="0"/>
              <a:t> Name </a:t>
            </a:r>
            <a:r>
              <a:rPr dirty="0" err="1"/>
              <a:t>stehen</a:t>
            </a:r>
            <a:r>
              <a:rPr dirty="0"/>
              <a:t>, der Name der </a:t>
            </a:r>
            <a:r>
              <a:rPr dirty="0" err="1"/>
              <a:t>Datei</a:t>
            </a:r>
            <a:r>
              <a:rPr dirty="0"/>
              <a:t> </a:t>
            </a:r>
            <a:r>
              <a:rPr dirty="0" err="1"/>
              <a:t>ist</a:t>
            </a:r>
            <a:r>
              <a:rPr dirty="0"/>
              <a:t> egal</a:t>
            </a:r>
          </a:p>
          <a:p>
            <a:pPr defTabSz="457200">
              <a:defRPr sz="1700">
                <a:latin typeface="D-DIN"/>
                <a:ea typeface="D-DIN"/>
                <a:cs typeface="D-DIN"/>
                <a:sym typeface="D-DIN"/>
              </a:defRPr>
            </a:pPr>
            <a:endParaRPr dirty="0"/>
          </a:p>
          <a:p>
            <a:pPr defTabSz="457200">
              <a:defRPr sz="1700">
                <a:latin typeface="D-DIN"/>
                <a:ea typeface="D-DIN"/>
                <a:cs typeface="D-DIN"/>
                <a:sym typeface="D-DIN"/>
              </a:defRPr>
            </a:pPr>
            <a:r>
              <a:rPr dirty="0" err="1"/>
              <a:t>Zur</a:t>
            </a:r>
            <a:r>
              <a:rPr dirty="0"/>
              <a:t> </a:t>
            </a:r>
            <a:r>
              <a:rPr dirty="0" err="1"/>
              <a:t>Erinnerung</a:t>
            </a:r>
            <a:r>
              <a:rPr dirty="0"/>
              <a:t>: </a:t>
            </a:r>
            <a:r>
              <a:rPr dirty="0" err="1"/>
              <a:t>Wir</a:t>
            </a:r>
            <a:r>
              <a:rPr dirty="0"/>
              <a:t> </a:t>
            </a:r>
            <a:r>
              <a:rPr dirty="0" err="1"/>
              <a:t>hatten</a:t>
            </a:r>
            <a:r>
              <a:rPr dirty="0"/>
              <a:t> </a:t>
            </a:r>
            <a:r>
              <a:rPr dirty="0" err="1"/>
              <a:t>Gruppenarbeiten</a:t>
            </a:r>
            <a:r>
              <a:rPr dirty="0"/>
              <a:t> in den </a:t>
            </a:r>
            <a:r>
              <a:rPr dirty="0" err="1"/>
              <a:t>Sitzungen</a:t>
            </a:r>
            <a:r>
              <a:rPr dirty="0"/>
              <a:t> 0</a:t>
            </a:r>
            <a:r>
              <a:rPr lang="de-DE" dirty="0"/>
              <a:t>2</a:t>
            </a:r>
            <a:r>
              <a:rPr dirty="0"/>
              <a:t>-1</a:t>
            </a:r>
            <a:r>
              <a:rPr lang="de-DE" dirty="0"/>
              <a:t>2</a:t>
            </a:r>
            <a:r>
              <a:rPr dirty="0"/>
              <a:t> (also </a:t>
            </a:r>
            <a:r>
              <a:rPr dirty="0" err="1"/>
              <a:t>insg</a:t>
            </a:r>
            <a:r>
              <a:rPr dirty="0"/>
              <a:t>. 11 </a:t>
            </a:r>
            <a:r>
              <a:rPr dirty="0" err="1"/>
              <a:t>Aufgabenblätter</a:t>
            </a:r>
            <a:r>
              <a:rPr dirty="0"/>
              <a:t>), 2 „</a:t>
            </a:r>
            <a:r>
              <a:rPr dirty="0" err="1"/>
              <a:t>Fehltermine</a:t>
            </a:r>
            <a:r>
              <a:rPr dirty="0"/>
              <a:t>“ aka </a:t>
            </a:r>
            <a:r>
              <a:rPr dirty="0" err="1"/>
              <a:t>fehlende</a:t>
            </a:r>
            <a:r>
              <a:rPr dirty="0"/>
              <a:t> </a:t>
            </a:r>
            <a:r>
              <a:rPr dirty="0" err="1"/>
              <a:t>Aufgabenblätter</a:t>
            </a:r>
            <a:r>
              <a:rPr dirty="0"/>
              <a:t> </a:t>
            </a:r>
            <a:r>
              <a:rPr dirty="0" err="1"/>
              <a:t>sind</a:t>
            </a:r>
            <a:r>
              <a:rPr dirty="0"/>
              <a:t> </a:t>
            </a:r>
            <a:r>
              <a:rPr dirty="0" err="1"/>
              <a:t>erlaubt</a:t>
            </a:r>
            <a:r>
              <a:rPr dirty="0"/>
              <a:t>.</a:t>
            </a:r>
          </a:p>
          <a:p>
            <a:pPr defTabSz="457200">
              <a:defRPr sz="1700">
                <a:latin typeface="D-DIN"/>
                <a:ea typeface="D-DIN"/>
                <a:cs typeface="D-DIN"/>
                <a:sym typeface="D-DIN"/>
              </a:defRPr>
            </a:pPr>
            <a:endParaRPr dirty="0"/>
          </a:p>
          <a:p>
            <a:pPr defTabSz="457200">
              <a:defRPr sz="1700" b="1">
                <a:solidFill>
                  <a:srgbClr val="941100"/>
                </a:solidFill>
                <a:latin typeface="D-DIN"/>
                <a:ea typeface="D-DIN"/>
                <a:cs typeface="D-DIN"/>
                <a:sym typeface="D-DIN"/>
              </a:defRPr>
            </a:pPr>
            <a:r>
              <a:rPr dirty="0"/>
              <a:t>Die </a:t>
            </a:r>
            <a:r>
              <a:rPr dirty="0" err="1"/>
              <a:t>Abgabe</a:t>
            </a:r>
            <a:r>
              <a:rPr dirty="0"/>
              <a:t> der </a:t>
            </a:r>
            <a:r>
              <a:rPr dirty="0" err="1"/>
              <a:t>Aufgaben</a:t>
            </a:r>
            <a:r>
              <a:rPr dirty="0"/>
              <a:t> </a:t>
            </a:r>
            <a:r>
              <a:rPr dirty="0" err="1"/>
              <a:t>ist</a:t>
            </a:r>
            <a:r>
              <a:rPr dirty="0"/>
              <a:t> </a:t>
            </a:r>
            <a:r>
              <a:rPr dirty="0" err="1"/>
              <a:t>Voraussetzung</a:t>
            </a:r>
            <a:r>
              <a:rPr dirty="0"/>
              <a:t> </a:t>
            </a:r>
            <a:r>
              <a:rPr dirty="0" err="1"/>
              <a:t>zum</a:t>
            </a:r>
            <a:r>
              <a:rPr dirty="0"/>
              <a:t> </a:t>
            </a:r>
            <a:r>
              <a:rPr dirty="0" err="1"/>
              <a:t>Bestehen</a:t>
            </a:r>
            <a:r>
              <a:rPr dirty="0"/>
              <a:t> dieses Seminars und </a:t>
            </a:r>
            <a:r>
              <a:rPr dirty="0" err="1"/>
              <a:t>somit</a:t>
            </a:r>
            <a:r>
              <a:rPr dirty="0"/>
              <a:t> </a:t>
            </a:r>
            <a:r>
              <a:rPr dirty="0" err="1"/>
              <a:t>auch</a:t>
            </a:r>
            <a:r>
              <a:rPr dirty="0"/>
              <a:t> </a:t>
            </a:r>
            <a:r>
              <a:rPr dirty="0" err="1"/>
              <a:t>zur</a:t>
            </a:r>
            <a:r>
              <a:rPr dirty="0"/>
              <a:t> </a:t>
            </a:r>
            <a:r>
              <a:rPr dirty="0" err="1"/>
              <a:t>Teilnahme</a:t>
            </a:r>
            <a:r>
              <a:rPr dirty="0"/>
              <a:t> an der </a:t>
            </a:r>
            <a:r>
              <a:rPr dirty="0" err="1"/>
              <a:t>Klausur</a:t>
            </a:r>
            <a:r>
              <a:rPr dirty="0"/>
              <a:t>.</a:t>
            </a:r>
          </a:p>
        </p:txBody>
      </p:sp>
      <p:sp>
        <p:nvSpPr>
          <p:cNvPr id="424" name="Rechteck"/>
          <p:cNvSpPr/>
          <p:nvPr/>
        </p:nvSpPr>
        <p:spPr>
          <a:xfrm>
            <a:off x="276764" y="5013654"/>
            <a:ext cx="7834303" cy="714854"/>
          </a:xfrm>
          <a:prstGeom prst="rect">
            <a:avLst/>
          </a:prstGeom>
          <a:ln w="25400" cap="rnd">
            <a:solidFill>
              <a:srgbClr val="941100"/>
            </a:solidFill>
            <a:custDash>
              <a:ds d="100000" sp="200000"/>
            </a:custDash>
          </a:ln>
        </p:spPr>
        <p:txBody>
          <a:bodyPr lIns="45719" rIns="45719"/>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Inhaltsplatzhalter 2"/>
          <p:cNvSpPr txBox="1">
            <a:spLocks noGrp="1"/>
          </p:cNvSpPr>
          <p:nvPr>
            <p:ph type="body" idx="1"/>
          </p:nvPr>
        </p:nvSpPr>
        <p:spPr>
          <a:prstGeom prst="rect">
            <a:avLst/>
          </a:prstGeom>
        </p:spPr>
        <p:txBody>
          <a:bodyPr/>
          <a:lstStyle/>
          <a:p>
            <a:pPr marL="0" indent="0" defTabSz="457200">
              <a:lnSpc>
                <a:spcPct val="110000"/>
              </a:lnSpc>
              <a:spcBef>
                <a:spcPts val="0"/>
              </a:spcBef>
              <a:defRPr sz="1800"/>
            </a:pPr>
            <a:endParaRPr dirty="0"/>
          </a:p>
          <a:p>
            <a:pPr marL="180473" indent="-180473" defTabSz="457200">
              <a:lnSpc>
                <a:spcPct val="110000"/>
              </a:lnSpc>
              <a:spcBef>
                <a:spcPts val="0"/>
              </a:spcBef>
              <a:buSzPct val="100000"/>
              <a:buChar char="•"/>
              <a:defRPr sz="1800"/>
            </a:pPr>
            <a:r>
              <a:rPr b="1" dirty="0" err="1"/>
              <a:t>Referat</a:t>
            </a:r>
            <a:r>
              <a:rPr dirty="0"/>
              <a:t>: </a:t>
            </a:r>
            <a:r>
              <a:rPr dirty="0" err="1"/>
              <a:t>Kognitive</a:t>
            </a:r>
            <a:r>
              <a:rPr dirty="0"/>
              <a:t> &amp; </a:t>
            </a:r>
            <a:r>
              <a:rPr dirty="0" err="1"/>
              <a:t>exekutive</a:t>
            </a:r>
            <a:r>
              <a:rPr dirty="0"/>
              <a:t> </a:t>
            </a:r>
            <a:r>
              <a:rPr dirty="0" err="1"/>
              <a:t>Funktionen</a:t>
            </a:r>
            <a:r>
              <a:rPr dirty="0"/>
              <a:t> (Kandel, </a:t>
            </a:r>
            <a:r>
              <a:rPr dirty="0" err="1"/>
              <a:t>Kap</a:t>
            </a:r>
            <a:r>
              <a:rPr dirty="0"/>
              <a:t>. 18)</a:t>
            </a:r>
          </a:p>
          <a:p>
            <a:pPr marL="0" indent="0" defTabSz="457200">
              <a:lnSpc>
                <a:spcPct val="110000"/>
              </a:lnSpc>
              <a:spcBef>
                <a:spcPts val="0"/>
              </a:spcBef>
              <a:defRPr sz="1500"/>
            </a:pPr>
            <a:endParaRPr dirty="0"/>
          </a:p>
          <a:p>
            <a:pPr marL="180473" indent="-180473" defTabSz="457200">
              <a:lnSpc>
                <a:spcPct val="110000"/>
              </a:lnSpc>
              <a:spcBef>
                <a:spcPts val="0"/>
              </a:spcBef>
              <a:buSzPct val="100000"/>
              <a:buChar char="•"/>
              <a:defRPr sz="1800" b="1"/>
            </a:pPr>
            <a:r>
              <a:rPr dirty="0" err="1"/>
              <a:t>Vortrag</a:t>
            </a:r>
            <a:r>
              <a:rPr dirty="0"/>
              <a:t>: </a:t>
            </a:r>
            <a:r>
              <a:rPr dirty="0" err="1"/>
              <a:t>Chronisch</a:t>
            </a:r>
            <a:r>
              <a:rPr dirty="0"/>
              <a:t> </a:t>
            </a:r>
            <a:r>
              <a:rPr dirty="0" err="1"/>
              <a:t>Traumatische</a:t>
            </a:r>
            <a:r>
              <a:rPr dirty="0"/>
              <a:t> </a:t>
            </a:r>
            <a:r>
              <a:rPr dirty="0" err="1"/>
              <a:t>Enzephalopathie</a:t>
            </a:r>
            <a:r>
              <a:rPr dirty="0"/>
              <a:t> (CTE)</a:t>
            </a:r>
          </a:p>
          <a:p>
            <a:pPr marL="0" lvl="1" indent="457200" defTabSz="457200">
              <a:spcBef>
                <a:spcPts val="0"/>
              </a:spcBef>
              <a:defRPr sz="1800">
                <a:uFill>
                  <a:solidFill>
                    <a:srgbClr val="000000"/>
                  </a:solidFill>
                </a:uFill>
              </a:defRPr>
            </a:pPr>
            <a:r>
              <a:rPr dirty="0"/>
              <a:t>- Was </a:t>
            </a:r>
            <a:r>
              <a:rPr dirty="0" err="1"/>
              <a:t>macht</a:t>
            </a:r>
            <a:r>
              <a:rPr dirty="0"/>
              <a:t> der PFC</a:t>
            </a:r>
          </a:p>
          <a:p>
            <a:pPr marL="0" lvl="1" indent="457200" defTabSz="457200">
              <a:spcBef>
                <a:spcPts val="0"/>
              </a:spcBef>
              <a:defRPr sz="1800">
                <a:uFill>
                  <a:solidFill>
                    <a:srgbClr val="000000"/>
                  </a:solidFill>
                </a:uFill>
              </a:defRPr>
            </a:pPr>
            <a:r>
              <a:rPr dirty="0"/>
              <a:t>- </a:t>
            </a:r>
            <a:r>
              <a:rPr dirty="0" err="1"/>
              <a:t>Fallbeispiel</a:t>
            </a:r>
            <a:r>
              <a:rPr dirty="0"/>
              <a:t>: CTE</a:t>
            </a:r>
          </a:p>
          <a:p>
            <a:pPr marL="0" lvl="1" indent="457200" defTabSz="457200">
              <a:spcBef>
                <a:spcPts val="0"/>
              </a:spcBef>
              <a:defRPr sz="1800">
                <a:uFill>
                  <a:solidFill>
                    <a:srgbClr val="000000"/>
                  </a:solidFill>
                </a:uFill>
              </a:defRPr>
            </a:pPr>
            <a:r>
              <a:rPr dirty="0"/>
              <a:t>- </a:t>
            </a:r>
            <a:r>
              <a:rPr dirty="0" err="1"/>
              <a:t>Pathophysiologie</a:t>
            </a:r>
            <a:endParaRPr dirty="0"/>
          </a:p>
          <a:p>
            <a:pPr marL="0" lvl="1" indent="457200" defTabSz="457200">
              <a:spcBef>
                <a:spcPts val="0"/>
              </a:spcBef>
              <a:defRPr sz="1800">
                <a:uFill>
                  <a:solidFill>
                    <a:srgbClr val="000000"/>
                  </a:solidFill>
                </a:uFill>
              </a:defRPr>
            </a:pPr>
            <a:r>
              <a:rPr dirty="0"/>
              <a:t>- </a:t>
            </a:r>
            <a:r>
              <a:rPr dirty="0" err="1"/>
              <a:t>Symptome</a:t>
            </a:r>
            <a:endParaRPr dirty="0"/>
          </a:p>
          <a:p>
            <a:pPr marL="0" indent="0" defTabSz="457200">
              <a:spcBef>
                <a:spcPts val="0"/>
              </a:spcBef>
              <a:defRPr sz="1200">
                <a:uFill>
                  <a:solidFill>
                    <a:srgbClr val="000000"/>
                  </a:solidFill>
                </a:uFill>
                <a:latin typeface="Gill Sans Light"/>
                <a:ea typeface="Gill Sans Light"/>
                <a:cs typeface="Gill Sans Light"/>
                <a:sym typeface="Gill Sans Light"/>
              </a:defRPr>
            </a:pPr>
            <a:endParaRPr dirty="0"/>
          </a:p>
          <a:p>
            <a:pPr marL="180473" indent="-180473" defTabSz="457200">
              <a:lnSpc>
                <a:spcPct val="110000"/>
              </a:lnSpc>
              <a:spcBef>
                <a:spcPts val="0"/>
              </a:spcBef>
              <a:buSzPct val="100000"/>
              <a:buChar char="•"/>
              <a:defRPr sz="1800" b="1"/>
            </a:pPr>
            <a:r>
              <a:rPr dirty="0" err="1"/>
              <a:t>Gruppenarbeit</a:t>
            </a:r>
            <a:r>
              <a:rPr dirty="0"/>
              <a:t>:</a:t>
            </a:r>
            <a:r>
              <a:rPr b="0" dirty="0"/>
              <a:t> </a:t>
            </a:r>
            <a:r>
              <a:rPr b="0" dirty="0" err="1"/>
              <a:t>Exekutive</a:t>
            </a:r>
            <a:r>
              <a:rPr b="0" dirty="0"/>
              <a:t> </a:t>
            </a:r>
            <a:r>
              <a:rPr b="0" dirty="0" err="1"/>
              <a:t>Funktionen</a:t>
            </a:r>
            <a:r>
              <a:rPr b="0" dirty="0"/>
              <a:t> </a:t>
            </a:r>
            <a:r>
              <a:rPr b="0" dirty="0" err="1"/>
              <a:t>bei</a:t>
            </a:r>
            <a:r>
              <a:rPr b="0" dirty="0"/>
              <a:t> Football-Spieler*</a:t>
            </a:r>
            <a:r>
              <a:rPr b="0" dirty="0" err="1"/>
              <a:t>innen</a:t>
            </a:r>
            <a:endParaRPr b="0" dirty="0"/>
          </a:p>
          <a:p>
            <a:pPr marL="0" indent="0" defTabSz="457200">
              <a:spcBef>
                <a:spcPts val="0"/>
              </a:spcBef>
              <a:defRPr sz="1200">
                <a:uFill>
                  <a:solidFill>
                    <a:srgbClr val="000000"/>
                  </a:solidFill>
                </a:uFill>
                <a:latin typeface="Gill Sans Light"/>
                <a:ea typeface="Gill Sans Light"/>
                <a:cs typeface="Gill Sans Light"/>
                <a:sym typeface="Gill Sans Light"/>
              </a:defRPr>
            </a:pPr>
            <a:endParaRPr b="0" dirty="0"/>
          </a:p>
          <a:p>
            <a:pPr marL="180473" indent="-180473" defTabSz="457200">
              <a:lnSpc>
                <a:spcPct val="110000"/>
              </a:lnSpc>
              <a:spcBef>
                <a:spcPts val="0"/>
              </a:spcBef>
              <a:buSzPct val="100000"/>
              <a:buChar char="•"/>
              <a:defRPr sz="1800" b="1"/>
            </a:pPr>
            <a:r>
              <a:rPr dirty="0" err="1"/>
              <a:t>Infos</a:t>
            </a:r>
            <a:r>
              <a:rPr dirty="0"/>
              <a:t> </a:t>
            </a:r>
            <a:r>
              <a:rPr dirty="0" err="1"/>
              <a:t>zur</a:t>
            </a:r>
            <a:r>
              <a:rPr dirty="0"/>
              <a:t> </a:t>
            </a:r>
            <a:r>
              <a:rPr dirty="0" err="1"/>
              <a:t>Abgabe</a:t>
            </a:r>
            <a:r>
              <a:rPr dirty="0"/>
              <a:t> der </a:t>
            </a:r>
            <a:r>
              <a:rPr dirty="0" err="1"/>
              <a:t>Gruppenarbeits-Aufgaben</a:t>
            </a:r>
            <a:endParaRPr dirty="0"/>
          </a:p>
          <a:p>
            <a:pPr marL="180473" indent="-180473" defTabSz="457200">
              <a:lnSpc>
                <a:spcPct val="110000"/>
              </a:lnSpc>
              <a:spcBef>
                <a:spcPts val="0"/>
              </a:spcBef>
              <a:buSzPct val="100000"/>
              <a:buChar char="•"/>
              <a:defRPr sz="1800" b="1"/>
            </a:pPr>
            <a:endParaRPr dirty="0"/>
          </a:p>
          <a:p>
            <a:pPr marL="180473" indent="-180473" defTabSz="457200">
              <a:lnSpc>
                <a:spcPct val="110000"/>
              </a:lnSpc>
              <a:spcBef>
                <a:spcPts val="0"/>
              </a:spcBef>
              <a:buSzPct val="100000"/>
              <a:buChar char="•"/>
              <a:defRPr sz="1800" b="1"/>
            </a:pPr>
            <a:r>
              <a:rPr dirty="0"/>
              <a:t>Was </a:t>
            </a:r>
            <a:r>
              <a:rPr dirty="0" err="1"/>
              <a:t>machen</a:t>
            </a:r>
            <a:r>
              <a:rPr dirty="0"/>
              <a:t> </a:t>
            </a:r>
            <a:r>
              <a:rPr dirty="0" err="1"/>
              <a:t>wir</a:t>
            </a:r>
            <a:r>
              <a:rPr dirty="0"/>
              <a:t> </a:t>
            </a:r>
            <a:r>
              <a:rPr dirty="0" err="1"/>
              <a:t>nächstes</a:t>
            </a:r>
            <a:r>
              <a:rPr dirty="0"/>
              <a:t> Mal?</a:t>
            </a:r>
          </a:p>
        </p:txBody>
      </p:sp>
      <p:sp>
        <p:nvSpPr>
          <p:cNvPr id="240" name="Titel 1"/>
          <p:cNvSpPr txBox="1">
            <a:spLocks noGrp="1"/>
          </p:cNvSpPr>
          <p:nvPr>
            <p:ph type="title"/>
          </p:nvPr>
        </p:nvSpPr>
        <p:spPr>
          <a:prstGeom prst="rect">
            <a:avLst/>
          </a:prstGeom>
        </p:spPr>
        <p:txBody>
          <a:bodyPr/>
          <a:lstStyle/>
          <a:p>
            <a:r>
              <a:t>Inhalt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itel 1"/>
          <p:cNvSpPr txBox="1">
            <a:spLocks noGrp="1"/>
          </p:cNvSpPr>
          <p:nvPr>
            <p:ph type="title"/>
          </p:nvPr>
        </p:nvSpPr>
        <p:spPr>
          <a:prstGeom prst="rect">
            <a:avLst/>
          </a:prstGeom>
        </p:spPr>
        <p:txBody>
          <a:bodyPr/>
          <a:lstStyle>
            <a:lvl1pPr>
              <a:defRPr sz="2200"/>
            </a:lvl1pPr>
          </a:lstStyle>
          <a:p>
            <a:r>
              <a:t>Was machen wir nächstes Mal?</a:t>
            </a:r>
          </a:p>
        </p:txBody>
      </p:sp>
      <p:sp>
        <p:nvSpPr>
          <p:cNvPr id="431" name="keine Hausaufgaben für euch (hurra!)…"/>
          <p:cNvSpPr txBox="1"/>
          <p:nvPr/>
        </p:nvSpPr>
        <p:spPr>
          <a:xfrm>
            <a:off x="330794" y="1267808"/>
            <a:ext cx="7893663" cy="4366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45472" indent="-145472" defTabSz="457200">
              <a:lnSpc>
                <a:spcPct val="140000"/>
              </a:lnSpc>
              <a:buSzPct val="100000"/>
              <a:buChar char="-"/>
              <a:defRPr sz="1700">
                <a:latin typeface="D-DIN"/>
                <a:ea typeface="D-DIN"/>
                <a:cs typeface="D-DIN"/>
                <a:sym typeface="D-DIN"/>
              </a:defRPr>
            </a:pPr>
            <a:r>
              <a:rPr dirty="0" err="1">
                <a:latin typeface="+mn-lt"/>
              </a:rPr>
              <a:t>keine</a:t>
            </a:r>
            <a:r>
              <a:rPr dirty="0">
                <a:latin typeface="+mn-lt"/>
              </a:rPr>
              <a:t> </a:t>
            </a:r>
            <a:r>
              <a:rPr dirty="0" err="1">
                <a:latin typeface="+mn-lt"/>
              </a:rPr>
              <a:t>Hausaufgaben</a:t>
            </a:r>
            <a:r>
              <a:rPr dirty="0">
                <a:latin typeface="+mn-lt"/>
              </a:rPr>
              <a:t> für </a:t>
            </a:r>
            <a:r>
              <a:rPr dirty="0" err="1">
                <a:latin typeface="+mn-lt"/>
              </a:rPr>
              <a:t>euch</a:t>
            </a:r>
            <a:r>
              <a:rPr dirty="0">
                <a:latin typeface="+mn-lt"/>
              </a:rPr>
              <a:t> (</a:t>
            </a:r>
            <a:r>
              <a:rPr dirty="0" err="1">
                <a:latin typeface="+mn-lt"/>
              </a:rPr>
              <a:t>hurra</a:t>
            </a:r>
            <a:r>
              <a:rPr dirty="0">
                <a:latin typeface="+mn-lt"/>
              </a:rPr>
              <a:t>!)</a:t>
            </a:r>
          </a:p>
          <a:p>
            <a:pPr marL="145472" indent="-145472" defTabSz="457200">
              <a:lnSpc>
                <a:spcPct val="140000"/>
              </a:lnSpc>
              <a:buSzPct val="100000"/>
              <a:buChar char="-"/>
              <a:defRPr sz="1700">
                <a:latin typeface="D-DIN"/>
                <a:ea typeface="D-DIN"/>
                <a:cs typeface="D-DIN"/>
                <a:sym typeface="D-DIN"/>
              </a:defRPr>
            </a:pPr>
            <a:r>
              <a:rPr dirty="0" err="1">
                <a:latin typeface="+mn-lt"/>
              </a:rPr>
              <a:t>keine</a:t>
            </a:r>
            <a:r>
              <a:rPr dirty="0">
                <a:latin typeface="+mn-lt"/>
              </a:rPr>
              <a:t> </a:t>
            </a:r>
            <a:r>
              <a:rPr dirty="0" err="1">
                <a:latin typeface="+mn-lt"/>
              </a:rPr>
              <a:t>Gruppenarbeit</a:t>
            </a:r>
            <a:r>
              <a:rPr dirty="0">
                <a:latin typeface="+mn-lt"/>
              </a:rPr>
              <a:t> in der </a:t>
            </a:r>
            <a:r>
              <a:rPr dirty="0" err="1">
                <a:latin typeface="+mn-lt"/>
              </a:rPr>
              <a:t>nächsten</a:t>
            </a:r>
            <a:r>
              <a:rPr dirty="0">
                <a:latin typeface="+mn-lt"/>
              </a:rPr>
              <a:t> </a:t>
            </a:r>
            <a:r>
              <a:rPr dirty="0" err="1">
                <a:latin typeface="+mn-lt"/>
              </a:rPr>
              <a:t>Sitzung</a:t>
            </a:r>
            <a:r>
              <a:rPr dirty="0">
                <a:latin typeface="+mn-lt"/>
              </a:rPr>
              <a:t> (</a:t>
            </a:r>
            <a:r>
              <a:rPr dirty="0" err="1">
                <a:latin typeface="+mn-lt"/>
              </a:rPr>
              <a:t>auch</a:t>
            </a:r>
            <a:r>
              <a:rPr dirty="0">
                <a:latin typeface="+mn-lt"/>
              </a:rPr>
              <a:t> </a:t>
            </a:r>
            <a:r>
              <a:rPr dirty="0" err="1">
                <a:latin typeface="+mn-lt"/>
              </a:rPr>
              <a:t>hurra</a:t>
            </a:r>
            <a:r>
              <a:rPr dirty="0">
                <a:latin typeface="+mn-lt"/>
              </a:rPr>
              <a:t>!)</a:t>
            </a:r>
          </a:p>
          <a:p>
            <a:pPr marL="145472" indent="-145472" defTabSz="457200">
              <a:lnSpc>
                <a:spcPct val="140000"/>
              </a:lnSpc>
              <a:buSzPct val="100000"/>
              <a:buChar char="-"/>
              <a:defRPr sz="1700">
                <a:latin typeface="D-DIN"/>
                <a:ea typeface="D-DIN"/>
                <a:cs typeface="D-DIN"/>
                <a:sym typeface="D-DIN"/>
              </a:defRPr>
            </a:pPr>
            <a:r>
              <a:rPr dirty="0">
                <a:latin typeface="+mn-lt"/>
              </a:rPr>
              <a:t>die </a:t>
            </a:r>
            <a:r>
              <a:rPr dirty="0" err="1">
                <a:latin typeface="+mn-lt"/>
              </a:rPr>
              <a:t>Anwesenheit</a:t>
            </a:r>
            <a:r>
              <a:rPr dirty="0">
                <a:latin typeface="+mn-lt"/>
              </a:rPr>
              <a:t> </a:t>
            </a:r>
            <a:r>
              <a:rPr dirty="0" err="1">
                <a:latin typeface="+mn-lt"/>
              </a:rPr>
              <a:t>ist</a:t>
            </a:r>
            <a:r>
              <a:rPr dirty="0">
                <a:latin typeface="+mn-lt"/>
              </a:rPr>
              <a:t> </a:t>
            </a:r>
            <a:r>
              <a:rPr dirty="0" err="1">
                <a:latin typeface="+mn-lt"/>
              </a:rPr>
              <a:t>freiwillig</a:t>
            </a:r>
            <a:r>
              <a:rPr dirty="0">
                <a:latin typeface="+mn-lt"/>
              </a:rPr>
              <a:t>, </a:t>
            </a:r>
            <a:r>
              <a:rPr dirty="0" err="1">
                <a:latin typeface="+mn-lt"/>
              </a:rPr>
              <a:t>ihr</a:t>
            </a:r>
            <a:r>
              <a:rPr dirty="0">
                <a:latin typeface="+mn-lt"/>
              </a:rPr>
              <a:t> </a:t>
            </a:r>
            <a:r>
              <a:rPr dirty="0" err="1">
                <a:latin typeface="+mn-lt"/>
              </a:rPr>
              <a:t>müsst</a:t>
            </a:r>
            <a:r>
              <a:rPr dirty="0">
                <a:latin typeface="+mn-lt"/>
              </a:rPr>
              <a:t> </a:t>
            </a:r>
            <a:r>
              <a:rPr dirty="0" err="1">
                <a:latin typeface="+mn-lt"/>
              </a:rPr>
              <a:t>nur</a:t>
            </a:r>
            <a:r>
              <a:rPr dirty="0">
                <a:latin typeface="+mn-lt"/>
              </a:rPr>
              <a:t> </a:t>
            </a:r>
            <a:r>
              <a:rPr dirty="0" err="1">
                <a:latin typeface="+mn-lt"/>
              </a:rPr>
              <a:t>kommen</a:t>
            </a:r>
            <a:r>
              <a:rPr dirty="0">
                <a:latin typeface="+mn-lt"/>
              </a:rPr>
              <a:t>, </a:t>
            </a:r>
            <a:r>
              <a:rPr dirty="0" err="1">
                <a:latin typeface="+mn-lt"/>
              </a:rPr>
              <a:t>wenn</a:t>
            </a:r>
            <a:r>
              <a:rPr dirty="0">
                <a:latin typeface="+mn-lt"/>
              </a:rPr>
              <a:t> </a:t>
            </a:r>
            <a:r>
              <a:rPr dirty="0" err="1">
                <a:latin typeface="+mn-lt"/>
              </a:rPr>
              <a:t>euch</a:t>
            </a:r>
            <a:r>
              <a:rPr dirty="0">
                <a:latin typeface="+mn-lt"/>
              </a:rPr>
              <a:t> das Thema </a:t>
            </a:r>
            <a:r>
              <a:rPr dirty="0" err="1">
                <a:latin typeface="+mn-lt"/>
              </a:rPr>
              <a:t>interessiert</a:t>
            </a:r>
            <a:r>
              <a:rPr dirty="0">
                <a:latin typeface="+mn-lt"/>
              </a:rPr>
              <a:t> </a:t>
            </a:r>
          </a:p>
          <a:p>
            <a:pPr marL="145472" indent="-145472" defTabSz="457200">
              <a:lnSpc>
                <a:spcPct val="140000"/>
              </a:lnSpc>
              <a:buSzPct val="100000"/>
              <a:buChar char="-"/>
              <a:defRPr sz="1700" b="1">
                <a:latin typeface="D-DIN"/>
                <a:ea typeface="D-DIN"/>
                <a:cs typeface="D-DIN"/>
                <a:sym typeface="D-DIN"/>
              </a:defRPr>
            </a:pPr>
            <a:r>
              <a:rPr dirty="0" err="1">
                <a:latin typeface="+mn-lt"/>
              </a:rPr>
              <a:t>Themen</a:t>
            </a:r>
            <a:r>
              <a:rPr dirty="0">
                <a:latin typeface="+mn-lt"/>
              </a:rPr>
              <a:t> der </a:t>
            </a:r>
            <a:r>
              <a:rPr dirty="0" err="1">
                <a:latin typeface="+mn-lt"/>
              </a:rPr>
              <a:t>nächsten</a:t>
            </a:r>
            <a:r>
              <a:rPr dirty="0">
                <a:latin typeface="+mn-lt"/>
              </a:rPr>
              <a:t> </a:t>
            </a:r>
            <a:r>
              <a:rPr dirty="0" err="1">
                <a:latin typeface="+mn-lt"/>
              </a:rPr>
              <a:t>Sitzung</a:t>
            </a:r>
            <a:r>
              <a:rPr dirty="0">
                <a:latin typeface="+mn-lt"/>
              </a:rPr>
              <a:t>: </a:t>
            </a:r>
          </a:p>
          <a:p>
            <a:pPr lvl="1" indent="228600" defTabSz="457200">
              <a:lnSpc>
                <a:spcPct val="140000"/>
              </a:lnSpc>
              <a:defRPr sz="1700" b="1">
                <a:latin typeface="D-DIN"/>
                <a:ea typeface="D-DIN"/>
                <a:cs typeface="D-DIN"/>
                <a:sym typeface="D-DIN"/>
              </a:defRPr>
            </a:pPr>
            <a:r>
              <a:rPr dirty="0" err="1">
                <a:latin typeface="+mn-lt"/>
              </a:rPr>
              <a:t>Karriere</a:t>
            </a:r>
            <a:r>
              <a:rPr dirty="0">
                <a:latin typeface="+mn-lt"/>
              </a:rPr>
              <a:t> an der Uni</a:t>
            </a:r>
          </a:p>
          <a:p>
            <a:pPr marL="907472" lvl="2" indent="-145472" defTabSz="457200">
              <a:lnSpc>
                <a:spcPct val="140000"/>
              </a:lnSpc>
              <a:buSzPct val="100000"/>
              <a:buChar char="-"/>
              <a:defRPr sz="1400">
                <a:latin typeface="D-DIN"/>
                <a:ea typeface="D-DIN"/>
                <a:cs typeface="D-DIN"/>
                <a:sym typeface="D-DIN"/>
              </a:defRPr>
            </a:pPr>
            <a:r>
              <a:rPr dirty="0">
                <a:latin typeface="+mn-lt"/>
              </a:rPr>
              <a:t>Was </a:t>
            </a:r>
            <a:r>
              <a:rPr dirty="0" err="1">
                <a:latin typeface="+mn-lt"/>
              </a:rPr>
              <a:t>sind</a:t>
            </a:r>
            <a:r>
              <a:rPr dirty="0">
                <a:latin typeface="+mn-lt"/>
              </a:rPr>
              <a:t> </a:t>
            </a:r>
            <a:r>
              <a:rPr dirty="0" err="1">
                <a:latin typeface="+mn-lt"/>
              </a:rPr>
              <a:t>eigentlich</a:t>
            </a:r>
            <a:r>
              <a:rPr dirty="0">
                <a:latin typeface="+mn-lt"/>
              </a:rPr>
              <a:t> </a:t>
            </a:r>
            <a:r>
              <a:rPr dirty="0" err="1">
                <a:latin typeface="+mn-lt"/>
              </a:rPr>
              <a:t>HiWis</a:t>
            </a:r>
            <a:r>
              <a:rPr dirty="0">
                <a:latin typeface="+mn-lt"/>
              </a:rPr>
              <a:t>, </a:t>
            </a:r>
            <a:r>
              <a:rPr dirty="0" err="1">
                <a:latin typeface="+mn-lt"/>
              </a:rPr>
              <a:t>WiMis</a:t>
            </a:r>
            <a:r>
              <a:rPr dirty="0">
                <a:latin typeface="+mn-lt"/>
              </a:rPr>
              <a:t>, </a:t>
            </a:r>
            <a:r>
              <a:rPr dirty="0" err="1">
                <a:latin typeface="+mn-lt"/>
              </a:rPr>
              <a:t>Doktorand</a:t>
            </a:r>
            <a:r>
              <a:rPr dirty="0">
                <a:latin typeface="+mn-lt"/>
              </a:rPr>
              <a:t>*</a:t>
            </a:r>
            <a:r>
              <a:rPr dirty="0" err="1">
                <a:latin typeface="+mn-lt"/>
              </a:rPr>
              <a:t>innen</a:t>
            </a:r>
            <a:r>
              <a:rPr dirty="0">
                <a:latin typeface="+mn-lt"/>
              </a:rPr>
              <a:t>, Post-Docs, Professor*</a:t>
            </a:r>
            <a:r>
              <a:rPr dirty="0" err="1">
                <a:latin typeface="+mn-lt"/>
              </a:rPr>
              <a:t>innen</a:t>
            </a:r>
            <a:r>
              <a:rPr dirty="0">
                <a:latin typeface="+mn-lt"/>
              </a:rPr>
              <a:t> und Privat-</a:t>
            </a:r>
            <a:r>
              <a:rPr dirty="0" err="1">
                <a:latin typeface="+mn-lt"/>
              </a:rPr>
              <a:t>Dozent</a:t>
            </a:r>
            <a:r>
              <a:rPr dirty="0">
                <a:latin typeface="+mn-lt"/>
              </a:rPr>
              <a:t>*</a:t>
            </a:r>
            <a:r>
              <a:rPr dirty="0" err="1">
                <a:latin typeface="+mn-lt"/>
              </a:rPr>
              <a:t>innen</a:t>
            </a:r>
            <a:r>
              <a:rPr dirty="0">
                <a:latin typeface="+mn-lt"/>
              </a:rPr>
              <a:t>?</a:t>
            </a:r>
          </a:p>
          <a:p>
            <a:pPr marL="907472" lvl="2" indent="-145472" defTabSz="457200">
              <a:lnSpc>
                <a:spcPct val="140000"/>
              </a:lnSpc>
              <a:buSzPct val="100000"/>
              <a:buChar char="-"/>
              <a:defRPr sz="1400">
                <a:latin typeface="D-DIN"/>
                <a:ea typeface="D-DIN"/>
                <a:cs typeface="D-DIN"/>
                <a:sym typeface="D-DIN"/>
              </a:defRPr>
            </a:pPr>
            <a:r>
              <a:rPr dirty="0">
                <a:latin typeface="+mn-lt"/>
              </a:rPr>
              <a:t>Was muss ich </a:t>
            </a:r>
            <a:r>
              <a:rPr dirty="0" err="1">
                <a:latin typeface="+mn-lt"/>
              </a:rPr>
              <a:t>machen</a:t>
            </a:r>
            <a:r>
              <a:rPr dirty="0">
                <a:latin typeface="+mn-lt"/>
              </a:rPr>
              <a:t>, um </a:t>
            </a:r>
            <a:r>
              <a:rPr dirty="0" err="1">
                <a:latin typeface="+mn-lt"/>
              </a:rPr>
              <a:t>langfristig</a:t>
            </a:r>
            <a:r>
              <a:rPr dirty="0">
                <a:latin typeface="+mn-lt"/>
              </a:rPr>
              <a:t> in der </a:t>
            </a:r>
            <a:r>
              <a:rPr dirty="0" err="1">
                <a:latin typeface="+mn-lt"/>
              </a:rPr>
              <a:t>Wissenschaft</a:t>
            </a:r>
            <a:r>
              <a:rPr dirty="0">
                <a:latin typeface="+mn-lt"/>
              </a:rPr>
              <a:t> </a:t>
            </a:r>
            <a:r>
              <a:rPr dirty="0" err="1">
                <a:latin typeface="+mn-lt"/>
              </a:rPr>
              <a:t>Fuß</a:t>
            </a:r>
            <a:r>
              <a:rPr dirty="0">
                <a:latin typeface="+mn-lt"/>
              </a:rPr>
              <a:t> </a:t>
            </a:r>
            <a:r>
              <a:rPr dirty="0" err="1">
                <a:latin typeface="+mn-lt"/>
              </a:rPr>
              <a:t>zu</a:t>
            </a:r>
            <a:r>
              <a:rPr dirty="0">
                <a:latin typeface="+mn-lt"/>
              </a:rPr>
              <a:t> </a:t>
            </a:r>
            <a:r>
              <a:rPr dirty="0" err="1">
                <a:latin typeface="+mn-lt"/>
              </a:rPr>
              <a:t>fassen</a:t>
            </a:r>
            <a:r>
              <a:rPr dirty="0">
                <a:latin typeface="+mn-lt"/>
              </a:rPr>
              <a:t>?</a:t>
            </a:r>
          </a:p>
          <a:p>
            <a:pPr marL="907472" lvl="2" indent="-145472" defTabSz="457200">
              <a:lnSpc>
                <a:spcPct val="140000"/>
              </a:lnSpc>
              <a:buSzPct val="100000"/>
              <a:buChar char="-"/>
              <a:defRPr sz="1400">
                <a:latin typeface="D-DIN"/>
                <a:ea typeface="D-DIN"/>
                <a:cs typeface="D-DIN"/>
                <a:sym typeface="D-DIN"/>
              </a:defRPr>
            </a:pPr>
            <a:r>
              <a:rPr dirty="0">
                <a:latin typeface="+mn-lt"/>
              </a:rPr>
              <a:t>Wie </a:t>
            </a:r>
            <a:r>
              <a:rPr dirty="0" err="1">
                <a:latin typeface="+mn-lt"/>
              </a:rPr>
              <a:t>führt</a:t>
            </a:r>
            <a:r>
              <a:rPr dirty="0">
                <a:latin typeface="+mn-lt"/>
              </a:rPr>
              <a:t> man „</a:t>
            </a:r>
            <a:r>
              <a:rPr dirty="0" err="1">
                <a:latin typeface="+mn-lt"/>
              </a:rPr>
              <a:t>erfolgreich</a:t>
            </a:r>
            <a:r>
              <a:rPr dirty="0">
                <a:latin typeface="+mn-lt"/>
              </a:rPr>
              <a:t>“ </a:t>
            </a:r>
            <a:r>
              <a:rPr dirty="0" err="1">
                <a:latin typeface="+mn-lt"/>
              </a:rPr>
              <a:t>Studien</a:t>
            </a:r>
            <a:r>
              <a:rPr dirty="0">
                <a:latin typeface="+mn-lt"/>
              </a:rPr>
              <a:t> </a:t>
            </a:r>
            <a:r>
              <a:rPr dirty="0" err="1">
                <a:latin typeface="+mn-lt"/>
              </a:rPr>
              <a:t>durch</a:t>
            </a:r>
            <a:r>
              <a:rPr dirty="0">
                <a:latin typeface="+mn-lt"/>
              </a:rPr>
              <a:t> und </a:t>
            </a:r>
            <a:r>
              <a:rPr dirty="0" err="1">
                <a:latin typeface="+mn-lt"/>
              </a:rPr>
              <a:t>warum</a:t>
            </a:r>
            <a:r>
              <a:rPr dirty="0">
                <a:latin typeface="+mn-lt"/>
              </a:rPr>
              <a:t> </a:t>
            </a:r>
            <a:r>
              <a:rPr dirty="0" err="1">
                <a:latin typeface="+mn-lt"/>
              </a:rPr>
              <a:t>solltet</a:t>
            </a:r>
            <a:r>
              <a:rPr dirty="0">
                <a:latin typeface="+mn-lt"/>
              </a:rPr>
              <a:t> </a:t>
            </a:r>
            <a:r>
              <a:rPr dirty="0" err="1">
                <a:latin typeface="+mn-lt"/>
              </a:rPr>
              <a:t>ihr</a:t>
            </a:r>
            <a:r>
              <a:rPr dirty="0">
                <a:latin typeface="+mn-lt"/>
              </a:rPr>
              <a:t> das so </a:t>
            </a:r>
            <a:r>
              <a:rPr dirty="0" err="1">
                <a:latin typeface="+mn-lt"/>
              </a:rPr>
              <a:t>nie</a:t>
            </a:r>
            <a:r>
              <a:rPr dirty="0">
                <a:latin typeface="+mn-lt"/>
              </a:rPr>
              <a:t> </a:t>
            </a:r>
            <a:r>
              <a:rPr dirty="0" err="1">
                <a:latin typeface="+mn-lt"/>
              </a:rPr>
              <a:t>machen</a:t>
            </a:r>
            <a:r>
              <a:rPr dirty="0">
                <a:latin typeface="+mn-lt"/>
              </a:rPr>
              <a:t>?</a:t>
            </a:r>
          </a:p>
          <a:p>
            <a:pPr marL="907472" lvl="2" indent="-145472" defTabSz="457200">
              <a:lnSpc>
                <a:spcPct val="140000"/>
              </a:lnSpc>
              <a:buSzPct val="100000"/>
              <a:buChar char="-"/>
              <a:defRPr sz="1400">
                <a:latin typeface="D-DIN"/>
                <a:ea typeface="D-DIN"/>
                <a:cs typeface="D-DIN"/>
                <a:sym typeface="D-DIN"/>
              </a:defRPr>
            </a:pPr>
            <a:r>
              <a:rPr dirty="0">
                <a:latin typeface="+mn-lt"/>
              </a:rPr>
              <a:t>Was </a:t>
            </a:r>
            <a:r>
              <a:rPr dirty="0" err="1">
                <a:latin typeface="+mn-lt"/>
              </a:rPr>
              <a:t>ist</a:t>
            </a:r>
            <a:r>
              <a:rPr dirty="0">
                <a:latin typeface="+mn-lt"/>
              </a:rPr>
              <a:t> das </a:t>
            </a:r>
            <a:r>
              <a:rPr dirty="0" err="1">
                <a:latin typeface="+mn-lt"/>
              </a:rPr>
              <a:t>WissZeitVG</a:t>
            </a:r>
            <a:r>
              <a:rPr dirty="0">
                <a:latin typeface="+mn-lt"/>
              </a:rPr>
              <a:t> und </a:t>
            </a:r>
            <a:r>
              <a:rPr dirty="0" err="1">
                <a:latin typeface="+mn-lt"/>
              </a:rPr>
              <a:t>warum</a:t>
            </a:r>
            <a:r>
              <a:rPr dirty="0">
                <a:latin typeface="+mn-lt"/>
              </a:rPr>
              <a:t> </a:t>
            </a:r>
            <a:r>
              <a:rPr dirty="0" err="1">
                <a:latin typeface="+mn-lt"/>
              </a:rPr>
              <a:t>sind</a:t>
            </a:r>
            <a:r>
              <a:rPr dirty="0">
                <a:latin typeface="+mn-lt"/>
              </a:rPr>
              <a:t> auf Twitter alle </a:t>
            </a:r>
            <a:r>
              <a:rPr dirty="0" err="1">
                <a:latin typeface="+mn-lt"/>
              </a:rPr>
              <a:t>deutschen</a:t>
            </a:r>
            <a:r>
              <a:rPr dirty="0">
                <a:latin typeface="+mn-lt"/>
              </a:rPr>
              <a:t> </a:t>
            </a:r>
            <a:r>
              <a:rPr dirty="0" err="1">
                <a:latin typeface="+mn-lt"/>
              </a:rPr>
              <a:t>Wissenschaftler</a:t>
            </a:r>
            <a:r>
              <a:rPr dirty="0">
                <a:latin typeface="+mn-lt"/>
              </a:rPr>
              <a:t>*</a:t>
            </a:r>
            <a:r>
              <a:rPr dirty="0" err="1">
                <a:latin typeface="+mn-lt"/>
              </a:rPr>
              <a:t>innen</a:t>
            </a:r>
            <a:r>
              <a:rPr dirty="0">
                <a:latin typeface="+mn-lt"/>
              </a:rPr>
              <a:t> so </a:t>
            </a:r>
            <a:r>
              <a:rPr dirty="0" err="1">
                <a:latin typeface="+mn-lt"/>
              </a:rPr>
              <a:t>wütend</a:t>
            </a:r>
            <a:r>
              <a:rPr dirty="0">
                <a:latin typeface="+mn-lt"/>
              </a:rPr>
              <a:t> </a:t>
            </a:r>
            <a:r>
              <a:rPr dirty="0" err="1">
                <a:latin typeface="+mn-lt"/>
              </a:rPr>
              <a:t>deswegen</a:t>
            </a:r>
            <a:r>
              <a:rPr dirty="0">
                <a:latin typeface="+mn-lt"/>
              </a:rPr>
              <a:t>, </a:t>
            </a:r>
            <a:r>
              <a:rPr dirty="0" err="1">
                <a:latin typeface="+mn-lt"/>
              </a:rPr>
              <a:t>dass</a:t>
            </a:r>
            <a:r>
              <a:rPr dirty="0">
                <a:latin typeface="+mn-lt"/>
              </a:rPr>
              <a:t> es </a:t>
            </a:r>
            <a:r>
              <a:rPr dirty="0" err="1">
                <a:latin typeface="+mn-lt"/>
              </a:rPr>
              <a:t>sogar</a:t>
            </a:r>
            <a:r>
              <a:rPr dirty="0">
                <a:latin typeface="+mn-lt"/>
              </a:rPr>
              <a:t> </a:t>
            </a:r>
            <a:r>
              <a:rPr dirty="0" err="1">
                <a:latin typeface="+mn-lt"/>
              </a:rPr>
              <a:t>im</a:t>
            </a:r>
            <a:r>
              <a:rPr dirty="0">
                <a:latin typeface="+mn-lt"/>
              </a:rPr>
              <a:t> </a:t>
            </a:r>
            <a:r>
              <a:rPr dirty="0" err="1">
                <a:latin typeface="+mn-lt"/>
              </a:rPr>
              <a:t>Koalitionsvertrag</a:t>
            </a:r>
            <a:r>
              <a:rPr dirty="0">
                <a:latin typeface="+mn-lt"/>
              </a:rPr>
              <a:t> </a:t>
            </a:r>
            <a:r>
              <a:rPr dirty="0" err="1">
                <a:latin typeface="+mn-lt"/>
              </a:rPr>
              <a:t>erwähnt</a:t>
            </a:r>
            <a:r>
              <a:rPr dirty="0">
                <a:latin typeface="+mn-lt"/>
              </a:rPr>
              <a:t> </a:t>
            </a:r>
            <a:r>
              <a:rPr dirty="0" err="1">
                <a:latin typeface="+mn-lt"/>
              </a:rPr>
              <a:t>wurde</a:t>
            </a:r>
            <a:r>
              <a:rPr dirty="0">
                <a:latin typeface="+mn-lt"/>
              </a:rPr>
              <a:t>?</a:t>
            </a:r>
          </a:p>
        </p:txBody>
      </p:sp>
      <p:sp>
        <p:nvSpPr>
          <p:cNvPr id="432" name="Form"/>
          <p:cNvSpPr/>
          <p:nvPr/>
        </p:nvSpPr>
        <p:spPr>
          <a:xfrm>
            <a:off x="1656252" y="2490120"/>
            <a:ext cx="171107" cy="161069"/>
          </a:xfrm>
          <a:custGeom>
            <a:avLst/>
            <a:gdLst/>
            <a:ahLst/>
            <a:cxnLst>
              <a:cxn ang="0">
                <a:pos x="wd2" y="hd2"/>
              </a:cxn>
              <a:cxn ang="5400000">
                <a:pos x="wd2" y="hd2"/>
              </a:cxn>
              <a:cxn ang="10800000">
                <a:pos x="wd2" y="hd2"/>
              </a:cxn>
              <a:cxn ang="16200000">
                <a:pos x="wd2" y="hd2"/>
              </a:cxn>
            </a:cxnLst>
            <a:rect l="0" t="0" r="r" b="b"/>
            <a:pathLst>
              <a:path w="21506" h="21433" extrusionOk="0">
                <a:moveTo>
                  <a:pt x="5838" y="8"/>
                </a:moveTo>
                <a:cubicBezTo>
                  <a:pt x="3712" y="114"/>
                  <a:pt x="158" y="1891"/>
                  <a:pt x="2" y="7232"/>
                </a:cubicBezTo>
                <a:cubicBezTo>
                  <a:pt x="-54" y="9134"/>
                  <a:pt x="1253" y="14877"/>
                  <a:pt x="10702" y="21433"/>
                </a:cubicBezTo>
                <a:cubicBezTo>
                  <a:pt x="20130" y="14892"/>
                  <a:pt x="21546" y="9139"/>
                  <a:pt x="21505" y="7232"/>
                </a:cubicBezTo>
                <a:cubicBezTo>
                  <a:pt x="21391" y="1889"/>
                  <a:pt x="17806" y="115"/>
                  <a:pt x="15669" y="8"/>
                </a:cubicBezTo>
                <a:cubicBezTo>
                  <a:pt x="12170" y="-167"/>
                  <a:pt x="10753" y="2729"/>
                  <a:pt x="10753" y="2729"/>
                </a:cubicBezTo>
                <a:cubicBezTo>
                  <a:pt x="10753" y="2729"/>
                  <a:pt x="9337" y="-167"/>
                  <a:pt x="5838" y="8"/>
                </a:cubicBezTo>
                <a:close/>
              </a:path>
            </a:pathLst>
          </a:custGeom>
          <a:solidFill>
            <a:srgbClr val="6AACDA"/>
          </a:solidFill>
          <a:ln w="12700">
            <a:miter lim="400000"/>
          </a:ln>
        </p:spPr>
        <p:txBody>
          <a:bodyPr lIns="45719" rIns="45719"/>
          <a:lstStyle/>
          <a:p>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Titel 1"/>
          <p:cNvSpPr txBox="1">
            <a:spLocks noGrp="1"/>
          </p:cNvSpPr>
          <p:nvPr>
            <p:ph type="title"/>
          </p:nvPr>
        </p:nvSpPr>
        <p:spPr>
          <a:prstGeom prst="rect">
            <a:avLst/>
          </a:prstGeom>
        </p:spPr>
        <p:txBody>
          <a:bodyPr/>
          <a:lstStyle/>
          <a:p>
            <a:r>
              <a:t>Abbildungen</a:t>
            </a:r>
          </a:p>
        </p:txBody>
      </p:sp>
      <p:sp>
        <p:nvSpPr>
          <p:cNvPr id="437" name="bilderzwerg - Fotolia.com. (2015, 12. Februar). Schädel Hirn Trauma, Coup-contre Mechanismus [Illustration]. Medlexi.de. https://medlexi.de/Datei:Schaedel-Hirn-Trauma2.jpg…"/>
          <p:cNvSpPr txBox="1"/>
          <p:nvPr/>
        </p:nvSpPr>
        <p:spPr>
          <a:xfrm>
            <a:off x="262308" y="1249648"/>
            <a:ext cx="7813543" cy="4482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539999" indent="-539999" defTabSz="457200">
              <a:lnSpc>
                <a:spcPct val="110000"/>
              </a:lnSpc>
              <a:defRPr sz="1300">
                <a:latin typeface="D-DIN"/>
                <a:ea typeface="D-DIN"/>
                <a:cs typeface="D-DIN"/>
                <a:sym typeface="D-DIN"/>
              </a:defRPr>
            </a:pPr>
            <a:r>
              <a:t>bilderzwerg - Fotolia.com. (2015, 12. Februar). </a:t>
            </a:r>
            <a:r>
              <a:rPr i="1"/>
              <a:t>Schädel Hirn Trauma, Coup-contre Mechanismus</a:t>
            </a:r>
            <a:r>
              <a:t> [Illustration]. Medlexi.de. https://medlexi.de/Datei:Schaedel-Hirn-Trauma2.jpg</a:t>
            </a:r>
          </a:p>
          <a:p>
            <a:pPr marL="539999" indent="-539999" defTabSz="457200">
              <a:lnSpc>
                <a:spcPct val="110000"/>
              </a:lnSpc>
              <a:defRPr sz="1300">
                <a:latin typeface="D-DIN"/>
                <a:ea typeface="D-DIN"/>
                <a:cs typeface="D-DIN"/>
                <a:sym typeface="D-DIN"/>
              </a:defRPr>
            </a:pPr>
            <a:r>
              <a:t>Brunden, K. K., Trojanowski, J. Q. &amp; Lee, V. M. Y. (2009). </a:t>
            </a:r>
            <a:r>
              <a:rPr i="1"/>
              <a:t>Die Bindung von Tau an Mikrotubuli in Nervenzellen</a:t>
            </a:r>
            <a:r>
              <a:t> [Illustration]. Spektrum. https://scilogs.spektrum.de/die-sankore-schriften/fatale-folgen-f-r-sfpq-bei-alzheimer/</a:t>
            </a:r>
          </a:p>
          <a:p>
            <a:pPr marL="539999" indent="-539999" defTabSz="457200">
              <a:lnSpc>
                <a:spcPct val="110000"/>
              </a:lnSpc>
              <a:defRPr sz="1300">
                <a:latin typeface="D-DIN"/>
                <a:ea typeface="D-DIN"/>
                <a:cs typeface="D-DIN"/>
                <a:sym typeface="D-DIN"/>
              </a:defRPr>
            </a:pPr>
            <a:r>
              <a:rPr i="1"/>
              <a:t>Dave Duerson, Concussions, and the NFL Players’ Union Battle</a:t>
            </a:r>
            <a:r>
              <a:t>. (2011, 21. Februar). [Fotografie]. Chicago. https://www.chicagomag.com/city-life/february-2011/dave-duerson-concussions-and-the-nfl-players-union-battle/</a:t>
            </a:r>
          </a:p>
          <a:p>
            <a:pPr marL="539999" indent="-539999" defTabSz="457200">
              <a:lnSpc>
                <a:spcPct val="110000"/>
              </a:lnSpc>
              <a:defRPr sz="1300">
                <a:latin typeface="D-DIN"/>
                <a:ea typeface="D-DIN"/>
                <a:cs typeface="D-DIN"/>
                <a:sym typeface="D-DIN"/>
              </a:defRPr>
            </a:pPr>
            <a:r>
              <a:t>Getty Images. (o. D.). Footballstar nimmt sich das Leben [Fotografie]. Abgerufen von https://www.gala.de/stars/news/aaron-hernandez------football-star-nimmt-sich-das-leben-21350580.html</a:t>
            </a:r>
          </a:p>
          <a:p>
            <a:pPr marL="539999" indent="-539999" defTabSz="457200">
              <a:lnSpc>
                <a:spcPct val="110000"/>
              </a:lnSpc>
              <a:defRPr sz="1300">
                <a:latin typeface="D-DIN"/>
                <a:ea typeface="D-DIN"/>
                <a:cs typeface="D-DIN"/>
                <a:sym typeface="D-DIN"/>
              </a:defRPr>
            </a:pPr>
            <a:r>
              <a:t>Haynes, J. (o. D.). </a:t>
            </a:r>
            <a:r>
              <a:rPr i="1"/>
              <a:t>How to Diagnose a Battered Brain Before It’s Too Late</a:t>
            </a:r>
            <a:r>
              <a:t> [Fotografie]. The Atlantic. https://www.theatlantic.com/health/archive/2012/05/how-to-diagnose-a-battered-brain-before-its-too-late/256877/</a:t>
            </a:r>
          </a:p>
          <a:p>
            <a:pPr marL="539999" indent="-539999" defTabSz="457200">
              <a:lnSpc>
                <a:spcPct val="110000"/>
              </a:lnSpc>
              <a:defRPr sz="1300" i="1">
                <a:latin typeface="D-DIN"/>
                <a:ea typeface="D-DIN"/>
                <a:cs typeface="D-DIN"/>
                <a:sym typeface="D-DIN"/>
              </a:defRPr>
            </a:pPr>
            <a:r>
              <a:t>McKee, A. (2017). Dr. Ann McKee presented images of Aaron Hernandez’s brain on Thursday that showed the worst case of CTE ever found in someone his age [Fotografie]. Abgerufen von https://www.theguardian.com/sport/2017/nov/09/aaron-hernandez-cte-brain-damage-photos</a:t>
            </a:r>
          </a:p>
          <a:p>
            <a:pPr marL="539999" indent="-539999" defTabSz="457200">
              <a:lnSpc>
                <a:spcPct val="110000"/>
              </a:lnSpc>
              <a:defRPr sz="1300">
                <a:latin typeface="D-DIN"/>
                <a:ea typeface="D-DIN"/>
                <a:cs typeface="D-DIN"/>
                <a:sym typeface="D-DIN"/>
              </a:defRPr>
            </a:pPr>
            <a:r>
              <a:rPr i="1"/>
              <a:t>Präfrontaler Kortex</a:t>
            </a:r>
            <a:r>
              <a:t>. (o. D.). [Illustration]. Medizin Kompakt. http://www.gehirnlernen.de/s/cc_images/cache_2429790785.jpg?t=1354093724</a:t>
            </a:r>
          </a:p>
          <a:p>
            <a:pPr marL="539999" indent="-539999" defTabSz="457200">
              <a:lnSpc>
                <a:spcPct val="110000"/>
              </a:lnSpc>
              <a:defRPr sz="1300">
                <a:latin typeface="D-DIN"/>
                <a:ea typeface="D-DIN"/>
                <a:cs typeface="D-DIN"/>
                <a:sym typeface="D-DIN"/>
              </a:defRPr>
            </a:pPr>
            <a:r>
              <a:rPr i="1"/>
              <a:t>The Human Cannonball Of Westminster</a:t>
            </a:r>
            <a:r>
              <a:t>. (o. D.). [Illustration]. The Londonist. https://londonist.com/london/history/the-human-cannonball-of-westminster</a:t>
            </a:r>
          </a:p>
        </p:txBody>
      </p:sp>
      <p:sp>
        <p:nvSpPr>
          <p:cNvPr id="438" name="Text"/>
          <p:cNvSpPr txBox="1"/>
          <p:nvPr/>
        </p:nvSpPr>
        <p:spPr>
          <a:xfrm>
            <a:off x="62693" y="3030494"/>
            <a:ext cx="127001" cy="5400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defRPr sz="1600">
                <a:latin typeface="+mj-lt"/>
                <a:ea typeface="+mj-ea"/>
                <a:cs typeface="+mj-cs"/>
                <a:sym typeface="Times New Roman"/>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tel 1"/>
          <p:cNvSpPr txBox="1">
            <a:spLocks noGrp="1"/>
          </p:cNvSpPr>
          <p:nvPr>
            <p:ph type="title"/>
          </p:nvPr>
        </p:nvSpPr>
        <p:spPr>
          <a:prstGeom prst="rect">
            <a:avLst/>
          </a:prstGeom>
        </p:spPr>
        <p:txBody>
          <a:bodyPr/>
          <a:lstStyle/>
          <a:p>
            <a:r>
              <a:t>Aufgaben des präfrontalen Kortex</a:t>
            </a:r>
          </a:p>
        </p:txBody>
      </p:sp>
      <p:pic>
        <p:nvPicPr>
          <p:cNvPr id="248" name="präfrontalkortex.jpeg" descr="präfrontalkortex.jpeg"/>
          <p:cNvPicPr>
            <a:picLocks noChangeAspect="1"/>
          </p:cNvPicPr>
          <p:nvPr/>
        </p:nvPicPr>
        <p:blipFill>
          <a:blip r:embed="rId2"/>
          <a:srcRect l="780" t="2654" r="1781" b="3130"/>
          <a:stretch>
            <a:fillRect/>
          </a:stretch>
        </p:blipFill>
        <p:spPr>
          <a:xfrm>
            <a:off x="5119020" y="1513804"/>
            <a:ext cx="3350649" cy="4190884"/>
          </a:xfrm>
          <a:prstGeom prst="rect">
            <a:avLst/>
          </a:prstGeom>
          <a:ln w="12700">
            <a:miter lim="400000"/>
          </a:ln>
        </p:spPr>
      </p:pic>
      <p:sp>
        <p:nvSpPr>
          <p:cNvPr id="249" name="Hauptaufgabe des PFC:…"/>
          <p:cNvSpPr txBox="1"/>
          <p:nvPr/>
        </p:nvSpPr>
        <p:spPr>
          <a:xfrm>
            <a:off x="587070" y="1928952"/>
            <a:ext cx="3673439" cy="2862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b="1"/>
            </a:pPr>
            <a:r>
              <a:rPr>
                <a:latin typeface="+mn-lt"/>
              </a:rPr>
              <a:t>Hauptaufgabe des PFC: </a:t>
            </a:r>
          </a:p>
          <a:p>
            <a:r>
              <a:rPr>
                <a:latin typeface="+mn-lt"/>
              </a:rPr>
              <a:t>exekutive Kontrolle des Verhaltens</a:t>
            </a:r>
          </a:p>
          <a:p>
            <a:endParaRPr>
              <a:latin typeface="+mn-lt"/>
            </a:endParaRPr>
          </a:p>
          <a:p>
            <a:endParaRPr>
              <a:latin typeface="+mn-lt"/>
            </a:endParaRPr>
          </a:p>
          <a:p>
            <a:pPr>
              <a:defRPr b="1"/>
            </a:pPr>
            <a:r>
              <a:rPr>
                <a:latin typeface="+mn-lt"/>
              </a:rPr>
              <a:t>dorsolateraler PFC: </a:t>
            </a:r>
          </a:p>
          <a:p>
            <a:r>
              <a:rPr i="1">
                <a:latin typeface="+mn-lt"/>
              </a:rPr>
              <a:t>kognitive</a:t>
            </a:r>
            <a:r>
              <a:rPr>
                <a:latin typeface="+mn-lt"/>
              </a:rPr>
              <a:t> Kontrolle von Verhalten</a:t>
            </a:r>
          </a:p>
          <a:p>
            <a:endParaRPr>
              <a:latin typeface="+mn-lt"/>
            </a:endParaRPr>
          </a:p>
          <a:p>
            <a:endParaRPr>
              <a:latin typeface="+mn-lt"/>
            </a:endParaRPr>
          </a:p>
          <a:p>
            <a:pPr>
              <a:defRPr b="1"/>
            </a:pPr>
            <a:r>
              <a:rPr>
                <a:latin typeface="+mn-lt"/>
              </a:rPr>
              <a:t>orbito-ventromedialer PFC:</a:t>
            </a:r>
          </a:p>
          <a:p>
            <a:r>
              <a:rPr i="1">
                <a:latin typeface="+mn-lt"/>
              </a:rPr>
              <a:t>emotionale</a:t>
            </a:r>
            <a:r>
              <a:rPr>
                <a:latin typeface="+mn-lt"/>
              </a:rPr>
              <a:t> Kontrolle von Verhalten</a:t>
            </a:r>
          </a:p>
        </p:txBody>
      </p:sp>
      <p:sp>
        <p:nvSpPr>
          <p:cNvPr id="252" name="Abbildung 1…"/>
          <p:cNvSpPr txBox="1"/>
          <p:nvPr/>
        </p:nvSpPr>
        <p:spPr>
          <a:xfrm>
            <a:off x="5115805" y="1155731"/>
            <a:ext cx="158949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defRPr sz="800" b="1">
                <a:solidFill>
                  <a:schemeClr val="accent3">
                    <a:lumOff val="11000"/>
                  </a:schemeClr>
                </a:solidFill>
                <a:latin typeface="D-DIN"/>
                <a:ea typeface="D-DIN"/>
                <a:cs typeface="D-DIN"/>
                <a:sym typeface="D-DIN"/>
              </a:defRPr>
            </a:pPr>
            <a:r>
              <a:rPr>
                <a:latin typeface="+mn-lt"/>
              </a:rPr>
              <a:t>Abbildung 1</a:t>
            </a:r>
          </a:p>
          <a:p>
            <a:pPr marL="609600" indent="-609600" defTabSz="457200">
              <a:defRPr sz="800" i="1">
                <a:solidFill>
                  <a:schemeClr val="accent3">
                    <a:lumOff val="11000"/>
                  </a:schemeClr>
                </a:solidFill>
                <a:latin typeface="D-DIN"/>
                <a:ea typeface="D-DIN"/>
                <a:cs typeface="D-DIN"/>
                <a:sym typeface="D-DIN"/>
              </a:defRPr>
            </a:pPr>
            <a:r>
              <a:rPr>
                <a:latin typeface="+mn-lt"/>
              </a:rPr>
              <a:t>Anatomische Aufteilung des PFC</a:t>
            </a:r>
          </a:p>
        </p:txBody>
      </p:sp>
      <p:sp>
        <p:nvSpPr>
          <p:cNvPr id="253" name="Abgerundetes Rechteck"/>
          <p:cNvSpPr/>
          <p:nvPr/>
        </p:nvSpPr>
        <p:spPr>
          <a:xfrm>
            <a:off x="460498" y="2954699"/>
            <a:ext cx="3850199" cy="721800"/>
          </a:xfrm>
          <a:prstGeom prst="roundRect">
            <a:avLst>
              <a:gd name="adj" fmla="val 23608"/>
            </a:avLst>
          </a:prstGeom>
          <a:ln w="25400">
            <a:solidFill>
              <a:srgbClr val="F4DA4A"/>
            </a:solidFill>
          </a:ln>
        </p:spPr>
        <p:txBody>
          <a:bodyPr lIns="45719" rIns="45719"/>
          <a:lstStyle/>
          <a:p>
            <a:endParaRPr>
              <a:latin typeface="+mn-lt"/>
            </a:endParaRPr>
          </a:p>
        </p:txBody>
      </p:sp>
      <p:sp>
        <p:nvSpPr>
          <p:cNvPr id="254" name="Abgerundetes Rechteck"/>
          <p:cNvSpPr/>
          <p:nvPr/>
        </p:nvSpPr>
        <p:spPr>
          <a:xfrm>
            <a:off x="459197" y="3997197"/>
            <a:ext cx="3869807" cy="721800"/>
          </a:xfrm>
          <a:prstGeom prst="roundRect">
            <a:avLst>
              <a:gd name="adj" fmla="val 23608"/>
            </a:avLst>
          </a:prstGeom>
          <a:ln w="25400">
            <a:solidFill>
              <a:srgbClr val="EEA13E"/>
            </a:solidFill>
          </a:ln>
        </p:spPr>
        <p:txBody>
          <a:bodyPr lIns="45719" rIns="45719"/>
          <a:lstStyle/>
          <a:p>
            <a:endParaRPr>
              <a:latin typeface="+mn-lt"/>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1D0427-7C22-9BB3-2A6C-19C115C2B8EB}"/>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20CF46F-BFF7-8DA9-EA52-142318E3D22F}"/>
              </a:ext>
            </a:extLst>
          </p:cNvPr>
          <p:cNvSpPr>
            <a:spLocks noGrp="1"/>
          </p:cNvSpPr>
          <p:nvPr>
            <p:ph type="title"/>
          </p:nvPr>
        </p:nvSpPr>
        <p:spPr/>
        <p:txBody>
          <a:bodyPr/>
          <a:lstStyle/>
          <a:p>
            <a:r>
              <a:rPr lang="en-US" dirty="0"/>
              <a:t>Strom </a:t>
            </a:r>
            <a:r>
              <a:rPr lang="en-US" dirty="0" err="1"/>
              <a:t>im</a:t>
            </a:r>
            <a:r>
              <a:rPr lang="en-US" dirty="0"/>
              <a:t> </a:t>
            </a:r>
            <a:r>
              <a:rPr lang="en-US" dirty="0" err="1"/>
              <a:t>Gehirn</a:t>
            </a:r>
            <a:endParaRPr lang="en-US" dirty="0"/>
          </a:p>
        </p:txBody>
      </p:sp>
      <p:sp>
        <p:nvSpPr>
          <p:cNvPr id="4" name="Text Placeholder 3">
            <a:extLst>
              <a:ext uri="{FF2B5EF4-FFF2-40B4-BE49-F238E27FC236}">
                <a16:creationId xmlns:a16="http://schemas.microsoft.com/office/drawing/2014/main" id="{785DEEFA-3290-C952-D36F-487D646D3AA9}"/>
              </a:ext>
            </a:extLst>
          </p:cNvPr>
          <p:cNvSpPr>
            <a:spLocks noGrp="1"/>
          </p:cNvSpPr>
          <p:nvPr>
            <p:ph type="body" idx="10"/>
          </p:nvPr>
        </p:nvSpPr>
        <p:spPr/>
        <p:txBody>
          <a:bodyPr/>
          <a:lstStyle/>
          <a:p>
            <a:r>
              <a:rPr lang="en-US" dirty="0"/>
              <a:t> </a:t>
            </a:r>
            <a:r>
              <a:rPr lang="en-US" dirty="0" err="1"/>
              <a:t>Psychiatriezentrum</a:t>
            </a:r>
            <a:r>
              <a:rPr lang="en-US" dirty="0"/>
              <a:t> </a:t>
            </a:r>
            <a:r>
              <a:rPr lang="en-US" dirty="0" err="1"/>
              <a:t>Münsingen</a:t>
            </a:r>
            <a:endParaRPr lang="en-US" dirty="0"/>
          </a:p>
        </p:txBody>
      </p:sp>
      <p:pic>
        <p:nvPicPr>
          <p:cNvPr id="1026" name="Picture 2" descr="Elektroschock-Therapie: Psychiatrie Münsingen rollt dunkles Kapitel auf -  TeleBärn">
            <a:extLst>
              <a:ext uri="{FF2B5EF4-FFF2-40B4-BE49-F238E27FC236}">
                <a16:creationId xmlns:a16="http://schemas.microsoft.com/office/drawing/2014/main" id="{3BF9C4FA-3812-5F76-003A-7079BA3C8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23" y="1499937"/>
            <a:ext cx="746760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53929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F5486B-BB14-88CE-6EC7-45C22FD82F7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CC69A33-D481-96FF-0725-0066A5A6B4BC}"/>
              </a:ext>
            </a:extLst>
          </p:cNvPr>
          <p:cNvSpPr>
            <a:spLocks noGrp="1"/>
          </p:cNvSpPr>
          <p:nvPr>
            <p:ph type="title"/>
          </p:nvPr>
        </p:nvSpPr>
        <p:spPr/>
        <p:txBody>
          <a:bodyPr/>
          <a:lstStyle/>
          <a:p>
            <a:r>
              <a:rPr lang="en-US" dirty="0"/>
              <a:t>(Pre)frontal cortex &amp; DBS</a:t>
            </a:r>
          </a:p>
        </p:txBody>
      </p:sp>
      <p:sp>
        <p:nvSpPr>
          <p:cNvPr id="4" name="Text Placeholder 3">
            <a:extLst>
              <a:ext uri="{FF2B5EF4-FFF2-40B4-BE49-F238E27FC236}">
                <a16:creationId xmlns:a16="http://schemas.microsoft.com/office/drawing/2014/main" id="{B0B47DAB-2B4E-3BD4-8A6B-C7D0172285AC}"/>
              </a:ext>
            </a:extLst>
          </p:cNvPr>
          <p:cNvSpPr>
            <a:spLocks noGrp="1"/>
          </p:cNvSpPr>
          <p:nvPr>
            <p:ph type="body" idx="10"/>
          </p:nvPr>
        </p:nvSpPr>
        <p:spPr/>
        <p:txBody>
          <a:bodyPr/>
          <a:lstStyle/>
          <a:p>
            <a:r>
              <a:rPr lang="en-US" dirty="0" err="1"/>
              <a:t>Hollunder</a:t>
            </a:r>
            <a:r>
              <a:rPr lang="en-US" dirty="0"/>
              <a:t> &amp; Li ea.. OPTO-DBS, 2022</a:t>
            </a:r>
          </a:p>
        </p:txBody>
      </p:sp>
      <p:pic>
        <p:nvPicPr>
          <p:cNvPr id="8" name="Picture 7">
            <a:extLst>
              <a:ext uri="{FF2B5EF4-FFF2-40B4-BE49-F238E27FC236}">
                <a16:creationId xmlns:a16="http://schemas.microsoft.com/office/drawing/2014/main" id="{6FF6B7F8-1B9E-9114-E39E-B873BC30F163}"/>
              </a:ext>
            </a:extLst>
          </p:cNvPr>
          <p:cNvPicPr>
            <a:picLocks noChangeAspect="1"/>
          </p:cNvPicPr>
          <p:nvPr/>
        </p:nvPicPr>
        <p:blipFill>
          <a:blip r:embed="rId2"/>
          <a:stretch>
            <a:fillRect/>
          </a:stretch>
        </p:blipFill>
        <p:spPr>
          <a:xfrm>
            <a:off x="727510" y="1087417"/>
            <a:ext cx="7551809" cy="4761037"/>
          </a:xfrm>
          <a:prstGeom prst="rect">
            <a:avLst/>
          </a:prstGeom>
        </p:spPr>
      </p:pic>
    </p:spTree>
    <p:extLst>
      <p:ext uri="{BB962C8B-B14F-4D97-AF65-F5344CB8AC3E}">
        <p14:creationId xmlns:p14="http://schemas.microsoft.com/office/powerpoint/2010/main" val="37654405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F5486B-BB14-88CE-6EC7-45C22FD82F7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CC69A33-D481-96FF-0725-0066A5A6B4BC}"/>
              </a:ext>
            </a:extLst>
          </p:cNvPr>
          <p:cNvSpPr>
            <a:spLocks noGrp="1"/>
          </p:cNvSpPr>
          <p:nvPr>
            <p:ph type="title"/>
          </p:nvPr>
        </p:nvSpPr>
        <p:spPr/>
        <p:txBody>
          <a:bodyPr/>
          <a:lstStyle/>
          <a:p>
            <a:r>
              <a:rPr lang="en-US" dirty="0"/>
              <a:t>(Pre)frontal cortex &amp; DBS</a:t>
            </a:r>
          </a:p>
        </p:txBody>
      </p:sp>
      <p:sp>
        <p:nvSpPr>
          <p:cNvPr id="4" name="Text Placeholder 3">
            <a:extLst>
              <a:ext uri="{FF2B5EF4-FFF2-40B4-BE49-F238E27FC236}">
                <a16:creationId xmlns:a16="http://schemas.microsoft.com/office/drawing/2014/main" id="{B0B47DAB-2B4E-3BD4-8A6B-C7D0172285AC}"/>
              </a:ext>
            </a:extLst>
          </p:cNvPr>
          <p:cNvSpPr>
            <a:spLocks noGrp="1"/>
          </p:cNvSpPr>
          <p:nvPr>
            <p:ph type="body" idx="10"/>
          </p:nvPr>
        </p:nvSpPr>
        <p:spPr/>
        <p:txBody>
          <a:bodyPr/>
          <a:lstStyle/>
          <a:p>
            <a:endParaRPr lang="en-US"/>
          </a:p>
        </p:txBody>
      </p:sp>
      <p:pic>
        <p:nvPicPr>
          <p:cNvPr id="6" name="Picture 5">
            <a:extLst>
              <a:ext uri="{FF2B5EF4-FFF2-40B4-BE49-F238E27FC236}">
                <a16:creationId xmlns:a16="http://schemas.microsoft.com/office/drawing/2014/main" id="{692375B0-BA67-EBD7-5A7F-9649BC7C8955}"/>
              </a:ext>
            </a:extLst>
          </p:cNvPr>
          <p:cNvPicPr>
            <a:picLocks noChangeAspect="1"/>
          </p:cNvPicPr>
          <p:nvPr/>
        </p:nvPicPr>
        <p:blipFill>
          <a:blip r:embed="rId2"/>
          <a:stretch>
            <a:fillRect/>
          </a:stretch>
        </p:blipFill>
        <p:spPr>
          <a:xfrm>
            <a:off x="583660" y="900732"/>
            <a:ext cx="7692741" cy="5493583"/>
          </a:xfrm>
          <a:prstGeom prst="rect">
            <a:avLst/>
          </a:prstGeom>
        </p:spPr>
      </p:pic>
    </p:spTree>
    <p:extLst>
      <p:ext uri="{BB962C8B-B14F-4D97-AF65-F5344CB8AC3E}">
        <p14:creationId xmlns:p14="http://schemas.microsoft.com/office/powerpoint/2010/main" val="204923774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el 1"/>
          <p:cNvSpPr txBox="1">
            <a:spLocks noGrp="1"/>
          </p:cNvSpPr>
          <p:nvPr>
            <p:ph type="title"/>
          </p:nvPr>
        </p:nvSpPr>
        <p:spPr>
          <a:prstGeom prst="rect">
            <a:avLst/>
          </a:prstGeom>
        </p:spPr>
        <p:txBody>
          <a:bodyPr>
            <a:normAutofit fontScale="90000"/>
          </a:bodyPr>
          <a:lstStyle/>
          <a:p>
            <a:r>
              <a:t>Wiederholung CTE: Aaron Hernandez</a:t>
            </a:r>
          </a:p>
        </p:txBody>
      </p:sp>
      <p:pic>
        <p:nvPicPr>
          <p:cNvPr id="259" name="aaron-hernandez.jpeg" descr="aaron-hernandez.jpeg"/>
          <p:cNvPicPr>
            <a:picLocks noChangeAspect="1"/>
          </p:cNvPicPr>
          <p:nvPr/>
        </p:nvPicPr>
        <p:blipFill>
          <a:blip r:embed="rId3"/>
          <a:srcRect l="14653" r="11122"/>
          <a:stretch>
            <a:fillRect/>
          </a:stretch>
        </p:blipFill>
        <p:spPr>
          <a:xfrm>
            <a:off x="4803234" y="2256776"/>
            <a:ext cx="3440199" cy="3085066"/>
          </a:xfrm>
          <a:prstGeom prst="rect">
            <a:avLst/>
          </a:prstGeom>
          <a:ln w="12700">
            <a:miter lim="400000"/>
          </a:ln>
        </p:spPr>
      </p:pic>
      <p:pic>
        <p:nvPicPr>
          <p:cNvPr id="260" name="720.jpeg" descr="720.jpeg"/>
          <p:cNvPicPr>
            <a:picLocks noChangeAspect="1"/>
          </p:cNvPicPr>
          <p:nvPr/>
        </p:nvPicPr>
        <p:blipFill>
          <a:blip r:embed="rId4"/>
          <a:stretch>
            <a:fillRect/>
          </a:stretch>
        </p:blipFill>
        <p:spPr>
          <a:xfrm>
            <a:off x="430905" y="2237895"/>
            <a:ext cx="4121415" cy="3091061"/>
          </a:xfrm>
          <a:prstGeom prst="rect">
            <a:avLst/>
          </a:prstGeom>
          <a:ln w="12700">
            <a:miter lim="400000"/>
          </a:ln>
        </p:spPr>
      </p:pic>
      <p:sp>
        <p:nvSpPr>
          <p:cNvPr id="261" name="Abbildung 2…"/>
          <p:cNvSpPr txBox="1"/>
          <p:nvPr/>
        </p:nvSpPr>
        <p:spPr>
          <a:xfrm>
            <a:off x="424345" y="1691449"/>
            <a:ext cx="4042445"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4">
                    <a:lumOff val="-8800"/>
                  </a:schemeClr>
                </a:solidFill>
                <a:latin typeface="D-DIN"/>
                <a:ea typeface="D-DIN"/>
                <a:cs typeface="D-DIN"/>
                <a:sym typeface="D-DIN"/>
              </a:defRPr>
            </a:pPr>
            <a:r>
              <a:rPr>
                <a:latin typeface="+mn-lt"/>
              </a:rPr>
              <a:t>Abbildung 2</a:t>
            </a:r>
          </a:p>
          <a:p>
            <a:pPr>
              <a:defRPr sz="1000" i="1">
                <a:solidFill>
                  <a:schemeClr val="accent4">
                    <a:lumOff val="-8800"/>
                  </a:schemeClr>
                </a:solidFill>
                <a:latin typeface="D-DIN"/>
                <a:ea typeface="D-DIN"/>
                <a:cs typeface="D-DIN"/>
                <a:sym typeface="D-DIN"/>
              </a:defRPr>
            </a:pPr>
            <a:r>
              <a:rPr>
                <a:latin typeface="+mn-lt"/>
              </a:rPr>
              <a:t>Coronarschnitt von einem gesunden Gehirn (links) und dem Gehirn von Aaron Hernandez (rechts)</a:t>
            </a:r>
          </a:p>
        </p:txBody>
      </p:sp>
      <p:sp>
        <p:nvSpPr>
          <p:cNvPr id="262" name="Abbildung 3…"/>
          <p:cNvSpPr txBox="1"/>
          <p:nvPr/>
        </p:nvSpPr>
        <p:spPr>
          <a:xfrm>
            <a:off x="4805845" y="1666049"/>
            <a:ext cx="4042444"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solidFill>
                  <a:schemeClr val="accent4">
                    <a:lumOff val="-8800"/>
                  </a:schemeClr>
                </a:solidFill>
                <a:latin typeface="D-DIN"/>
                <a:ea typeface="D-DIN"/>
                <a:cs typeface="D-DIN"/>
                <a:sym typeface="D-DIN"/>
              </a:defRPr>
            </a:pPr>
            <a:r>
              <a:rPr>
                <a:latin typeface="+mn-lt"/>
              </a:rPr>
              <a:t>Abbildung 3</a:t>
            </a:r>
          </a:p>
          <a:p>
            <a:pPr>
              <a:defRPr sz="1000" i="1">
                <a:solidFill>
                  <a:schemeClr val="accent4">
                    <a:lumOff val="-8800"/>
                  </a:schemeClr>
                </a:solidFill>
                <a:latin typeface="D-DIN"/>
                <a:ea typeface="D-DIN"/>
                <a:cs typeface="D-DIN"/>
                <a:sym typeface="D-DIN"/>
              </a:defRPr>
            </a:pPr>
            <a:r>
              <a:rPr>
                <a:latin typeface="+mn-lt"/>
              </a:rPr>
              <a:t>Aaron Hernandez</a:t>
            </a:r>
          </a:p>
        </p:txBody>
      </p:sp>
      <p:sp>
        <p:nvSpPr>
          <p:cNvPr id="263" name="McKee, 2017"/>
          <p:cNvSpPr txBox="1"/>
          <p:nvPr/>
        </p:nvSpPr>
        <p:spPr>
          <a:xfrm>
            <a:off x="411645" y="5298249"/>
            <a:ext cx="4042445"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solidFill>
                  <a:schemeClr val="accent4">
                    <a:lumOff val="-8800"/>
                  </a:schemeClr>
                </a:solidFill>
                <a:latin typeface="D-DIN"/>
                <a:ea typeface="D-DIN"/>
                <a:cs typeface="D-DIN"/>
                <a:sym typeface="D-DIN"/>
              </a:defRPr>
            </a:lvl1pPr>
          </a:lstStyle>
          <a:p>
            <a:r>
              <a:rPr>
                <a:latin typeface="+mn-lt"/>
              </a:rPr>
              <a:t>McKee, 2017</a:t>
            </a:r>
          </a:p>
        </p:txBody>
      </p:sp>
      <p:sp>
        <p:nvSpPr>
          <p:cNvPr id="264" name="Getty Images, o.D."/>
          <p:cNvSpPr txBox="1"/>
          <p:nvPr/>
        </p:nvSpPr>
        <p:spPr>
          <a:xfrm>
            <a:off x="4732461" y="5329312"/>
            <a:ext cx="4042444"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solidFill>
                  <a:schemeClr val="accent4">
                    <a:lumOff val="-8800"/>
                  </a:schemeClr>
                </a:solidFill>
                <a:latin typeface="D-DIN"/>
                <a:ea typeface="D-DIN"/>
                <a:cs typeface="D-DIN"/>
                <a:sym typeface="D-DIN"/>
              </a:defRPr>
            </a:lvl1pPr>
          </a:lstStyle>
          <a:p>
            <a:r>
              <a:rPr>
                <a:latin typeface="+mn-lt"/>
              </a:rPr>
              <a:t>Getty Images, o.D.</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8D19DF-4F4C-AED5-D90F-815C29640AD3}"/>
              </a:ext>
            </a:extLst>
          </p:cNvPr>
          <p:cNvSpPr>
            <a:spLocks noGrp="1"/>
          </p:cNvSpPr>
          <p:nvPr>
            <p:ph type="body" idx="1"/>
          </p:nvPr>
        </p:nvSpPr>
        <p:spPr/>
        <p:txBody>
          <a:bodyPr/>
          <a:lstStyle/>
          <a:p>
            <a:endParaRPr lang="en-US"/>
          </a:p>
        </p:txBody>
      </p:sp>
      <p:sp>
        <p:nvSpPr>
          <p:cNvPr id="268" name="Titel 1"/>
          <p:cNvSpPr txBox="1">
            <a:spLocks noGrp="1"/>
          </p:cNvSpPr>
          <p:nvPr>
            <p:ph type="title"/>
          </p:nvPr>
        </p:nvSpPr>
        <p:spPr>
          <a:prstGeom prst="rect">
            <a:avLst/>
          </a:prstGeom>
        </p:spPr>
        <p:txBody>
          <a:bodyPr/>
          <a:lstStyle/>
          <a:p>
            <a:r>
              <a:t>Fallbeispiel CTE: Dave Duerson</a:t>
            </a:r>
          </a:p>
        </p:txBody>
      </p:sp>
      <p:sp>
        <p:nvSpPr>
          <p:cNvPr id="271" name="Dave Duerson, Concussions, and the NFL Players’ Union Battle (2011)"/>
          <p:cNvSpPr txBox="1"/>
          <p:nvPr/>
        </p:nvSpPr>
        <p:spPr>
          <a:xfrm>
            <a:off x="360646" y="5930936"/>
            <a:ext cx="3285590"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defRPr sz="800">
                <a:solidFill>
                  <a:schemeClr val="accent4">
                    <a:lumOff val="28000"/>
                  </a:schemeClr>
                </a:solidFill>
                <a:latin typeface="D-DIN"/>
                <a:ea typeface="D-DIN"/>
                <a:cs typeface="D-DIN"/>
                <a:sym typeface="D-DIN"/>
              </a:defRPr>
            </a:pPr>
            <a:r>
              <a:rPr i="1"/>
              <a:t>Dave Duerson, Concussions, and the NFL Players’ Union Battle</a:t>
            </a:r>
            <a:r>
              <a:t> (2011)</a:t>
            </a:r>
          </a:p>
        </p:txBody>
      </p:sp>
      <p:sp>
        <p:nvSpPr>
          <p:cNvPr id="272" name="Abbildung 4…"/>
          <p:cNvSpPr txBox="1"/>
          <p:nvPr/>
        </p:nvSpPr>
        <p:spPr>
          <a:xfrm>
            <a:off x="369727" y="1088727"/>
            <a:ext cx="753577"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defRPr sz="800" b="1">
                <a:solidFill>
                  <a:schemeClr val="accent3">
                    <a:lumOff val="11000"/>
                  </a:schemeClr>
                </a:solidFill>
                <a:latin typeface="D-DIN"/>
                <a:ea typeface="D-DIN"/>
                <a:cs typeface="D-DIN"/>
                <a:sym typeface="D-DIN"/>
              </a:defRPr>
            </a:pPr>
            <a:r>
              <a:t>Abbildung 4</a:t>
            </a:r>
          </a:p>
          <a:p>
            <a:pPr marL="609600" indent="-609600" defTabSz="457200">
              <a:defRPr sz="800" i="1">
                <a:solidFill>
                  <a:schemeClr val="accent3">
                    <a:lumOff val="11000"/>
                  </a:schemeClr>
                </a:solidFill>
                <a:latin typeface="D-DIN"/>
                <a:ea typeface="D-DIN"/>
                <a:cs typeface="D-DIN"/>
                <a:sym typeface="D-DIN"/>
              </a:defRPr>
            </a:pPr>
            <a:r>
              <a:t>Dave Duerson</a:t>
            </a:r>
          </a:p>
        </p:txBody>
      </p:sp>
      <p:pic>
        <p:nvPicPr>
          <p:cNvPr id="273" name="Dave Duerson.jpeg" descr="Dave Duerson.jpeg"/>
          <p:cNvPicPr>
            <a:picLocks noChangeAspect="1"/>
          </p:cNvPicPr>
          <p:nvPr/>
        </p:nvPicPr>
        <p:blipFill>
          <a:blip r:embed="rId3"/>
          <a:stretch>
            <a:fillRect/>
          </a:stretch>
        </p:blipFill>
        <p:spPr>
          <a:xfrm>
            <a:off x="345804" y="1455404"/>
            <a:ext cx="3726650" cy="4471979"/>
          </a:xfrm>
          <a:prstGeom prst="rect">
            <a:avLst/>
          </a:prstGeom>
          <a:ln w="12700">
            <a:miter lim="400000"/>
          </a:ln>
        </p:spPr>
      </p:pic>
      <p:sp>
        <p:nvSpPr>
          <p:cNvPr id="274" name="verheiratet, 3 Kinder…"/>
          <p:cNvSpPr txBox="1"/>
          <p:nvPr/>
        </p:nvSpPr>
        <p:spPr>
          <a:xfrm>
            <a:off x="4327294" y="1565199"/>
            <a:ext cx="4114948" cy="4462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80473" indent="-180473">
              <a:buSzPct val="100000"/>
              <a:buChar char="•"/>
            </a:pPr>
            <a:r>
              <a:rPr dirty="0" err="1">
                <a:latin typeface="+mn-lt"/>
              </a:rPr>
              <a:t>verheiratet</a:t>
            </a:r>
            <a:r>
              <a:rPr dirty="0">
                <a:latin typeface="+mn-lt"/>
              </a:rPr>
              <a:t>, 3 Kinder</a:t>
            </a:r>
          </a:p>
          <a:p>
            <a:pPr marL="180473" indent="-180473">
              <a:buSzPct val="100000"/>
              <a:buChar char="•"/>
            </a:pPr>
            <a:r>
              <a:rPr dirty="0">
                <a:latin typeface="+mn-lt"/>
              </a:rPr>
              <a:t>B.Sc. in Economics</a:t>
            </a:r>
          </a:p>
          <a:p>
            <a:pPr marL="180473" indent="-180473">
              <a:buSzPct val="100000"/>
              <a:buChar char="•"/>
            </a:pPr>
            <a:r>
              <a:rPr dirty="0" err="1">
                <a:latin typeface="+mn-lt"/>
              </a:rPr>
              <a:t>sehr</a:t>
            </a:r>
            <a:r>
              <a:rPr dirty="0">
                <a:latin typeface="+mn-lt"/>
              </a:rPr>
              <a:t> </a:t>
            </a:r>
            <a:r>
              <a:rPr dirty="0" err="1">
                <a:latin typeface="+mn-lt"/>
              </a:rPr>
              <a:t>erfolgreicher</a:t>
            </a:r>
            <a:r>
              <a:rPr dirty="0">
                <a:latin typeface="+mn-lt"/>
              </a:rPr>
              <a:t> </a:t>
            </a:r>
            <a:r>
              <a:rPr dirty="0" err="1">
                <a:latin typeface="+mn-lt"/>
              </a:rPr>
              <a:t>Footballspieler</a:t>
            </a:r>
            <a:endParaRPr dirty="0">
              <a:latin typeface="+mn-lt"/>
            </a:endParaRPr>
          </a:p>
          <a:p>
            <a:pPr marL="180473" indent="-180473">
              <a:buSzPct val="100000"/>
              <a:buChar char="•"/>
            </a:pPr>
            <a:endParaRPr dirty="0">
              <a:latin typeface="+mn-lt"/>
            </a:endParaRPr>
          </a:p>
          <a:p>
            <a:r>
              <a:rPr dirty="0">
                <a:latin typeface="+mn-lt"/>
              </a:rPr>
              <a:t>ab ca. 1994:</a:t>
            </a:r>
          </a:p>
          <a:p>
            <a:pPr marL="180473" indent="-180473">
              <a:buSzPct val="100000"/>
              <a:buChar char="•"/>
            </a:pPr>
            <a:r>
              <a:rPr dirty="0" err="1">
                <a:latin typeface="+mn-lt"/>
              </a:rPr>
              <a:t>Entwicklung</a:t>
            </a:r>
            <a:r>
              <a:rPr dirty="0">
                <a:latin typeface="+mn-lt"/>
              </a:rPr>
              <a:t> </a:t>
            </a:r>
            <a:r>
              <a:rPr dirty="0" err="1">
                <a:latin typeface="+mn-lt"/>
              </a:rPr>
              <a:t>kognitiver</a:t>
            </a:r>
            <a:r>
              <a:rPr dirty="0">
                <a:latin typeface="+mn-lt"/>
              </a:rPr>
              <a:t> </a:t>
            </a:r>
            <a:r>
              <a:rPr dirty="0" err="1">
                <a:latin typeface="+mn-lt"/>
              </a:rPr>
              <a:t>Defizite</a:t>
            </a:r>
            <a:endParaRPr dirty="0">
              <a:latin typeface="+mn-lt"/>
            </a:endParaRPr>
          </a:p>
          <a:p>
            <a:pPr marL="180473" indent="-180473">
              <a:buSzPct val="100000"/>
              <a:buChar char="•"/>
            </a:pPr>
            <a:r>
              <a:rPr dirty="0" err="1">
                <a:latin typeface="+mn-lt"/>
              </a:rPr>
              <a:t>häusliche</a:t>
            </a:r>
            <a:r>
              <a:rPr dirty="0">
                <a:latin typeface="+mn-lt"/>
              </a:rPr>
              <a:t> </a:t>
            </a:r>
            <a:r>
              <a:rPr dirty="0" err="1">
                <a:latin typeface="+mn-lt"/>
              </a:rPr>
              <a:t>Gewalt</a:t>
            </a:r>
            <a:endParaRPr dirty="0">
              <a:latin typeface="+mn-lt"/>
            </a:endParaRPr>
          </a:p>
          <a:p>
            <a:pPr marL="180473" indent="-180473">
              <a:buSzPct val="100000"/>
              <a:buChar char="•"/>
            </a:pPr>
            <a:r>
              <a:rPr dirty="0" err="1">
                <a:latin typeface="+mn-lt"/>
              </a:rPr>
              <a:t>Scheidung</a:t>
            </a:r>
            <a:endParaRPr dirty="0">
              <a:latin typeface="+mn-lt"/>
            </a:endParaRPr>
          </a:p>
          <a:p>
            <a:pPr marL="180473" indent="-180473">
              <a:buSzPct val="100000"/>
              <a:buChar char="•"/>
            </a:pPr>
            <a:r>
              <a:rPr dirty="0" err="1">
                <a:latin typeface="+mn-lt"/>
              </a:rPr>
              <a:t>Insolvenz</a:t>
            </a:r>
            <a:endParaRPr dirty="0">
              <a:latin typeface="+mn-lt"/>
            </a:endParaRPr>
          </a:p>
          <a:p>
            <a:pPr defTabSz="457200">
              <a:defRPr sz="1400">
                <a:solidFill>
                  <a:srgbClr val="666666"/>
                </a:solidFill>
              </a:defRPr>
            </a:pPr>
            <a:endParaRPr dirty="0">
              <a:latin typeface="+mn-lt"/>
            </a:endParaRPr>
          </a:p>
          <a:p>
            <a:pPr marL="180473" indent="-180473">
              <a:buSzPct val="100000"/>
              <a:buChar char="•"/>
            </a:pPr>
            <a:r>
              <a:rPr dirty="0">
                <a:latin typeface="+mn-lt"/>
              </a:rPr>
              <a:t>2011: </a:t>
            </a:r>
            <a:r>
              <a:rPr dirty="0" err="1">
                <a:latin typeface="+mn-lt"/>
              </a:rPr>
              <a:t>Suizid</a:t>
            </a:r>
            <a:r>
              <a:rPr dirty="0">
                <a:latin typeface="+mn-lt"/>
              </a:rPr>
              <a:t> </a:t>
            </a:r>
            <a:r>
              <a:rPr dirty="0" err="1">
                <a:latin typeface="+mn-lt"/>
              </a:rPr>
              <a:t>mit</a:t>
            </a:r>
            <a:r>
              <a:rPr dirty="0">
                <a:latin typeface="+mn-lt"/>
              </a:rPr>
              <a:t> 50 Jahren</a:t>
            </a:r>
          </a:p>
          <a:p>
            <a:r>
              <a:rPr dirty="0">
                <a:latin typeface="+mn-lt"/>
              </a:rPr>
              <a:t>   —&gt; </a:t>
            </a:r>
            <a:r>
              <a:rPr dirty="0" err="1">
                <a:latin typeface="+mn-lt"/>
              </a:rPr>
              <a:t>Autopsie</a:t>
            </a:r>
            <a:r>
              <a:rPr dirty="0">
                <a:latin typeface="+mn-lt"/>
              </a:rPr>
              <a:t>: extremer Fall von CTE</a:t>
            </a:r>
          </a:p>
          <a:p>
            <a:pPr marL="180473" indent="-180473">
              <a:buSzPct val="100000"/>
              <a:buChar char="•"/>
            </a:pPr>
            <a:endParaRPr dirty="0">
              <a:latin typeface="+mn-lt"/>
            </a:endParaRPr>
          </a:p>
          <a:p>
            <a:pPr marL="180473" indent="-180473">
              <a:buSzPct val="100000"/>
              <a:buChar char="•"/>
            </a:pPr>
            <a:r>
              <a:rPr dirty="0">
                <a:latin typeface="+mn-lt"/>
              </a:rPr>
              <a:t>Dave Duerson Act in Illinois, </a:t>
            </a:r>
            <a:r>
              <a:rPr dirty="0" err="1">
                <a:latin typeface="+mn-lt"/>
              </a:rPr>
              <a:t>ähnliche</a:t>
            </a:r>
            <a:r>
              <a:rPr dirty="0">
                <a:latin typeface="+mn-lt"/>
              </a:rPr>
              <a:t> </a:t>
            </a:r>
            <a:r>
              <a:rPr dirty="0" err="1">
                <a:latin typeface="+mn-lt"/>
              </a:rPr>
              <a:t>Vorhaben</a:t>
            </a:r>
            <a:r>
              <a:rPr dirty="0">
                <a:latin typeface="+mn-lt"/>
              </a:rPr>
              <a:t> in New York, </a:t>
            </a:r>
            <a:r>
              <a:rPr dirty="0" err="1">
                <a:latin typeface="+mn-lt"/>
              </a:rPr>
              <a:t>Californien</a:t>
            </a:r>
            <a:r>
              <a:rPr dirty="0">
                <a:latin typeface="+mn-lt"/>
              </a:rPr>
              <a:t>  und Maryland</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itel 1"/>
          <p:cNvSpPr txBox="1">
            <a:spLocks noGrp="1"/>
          </p:cNvSpPr>
          <p:nvPr>
            <p:ph type="title"/>
          </p:nvPr>
        </p:nvSpPr>
        <p:spPr>
          <a:prstGeom prst="rect">
            <a:avLst/>
          </a:prstGeom>
        </p:spPr>
        <p:txBody>
          <a:bodyPr/>
          <a:lstStyle/>
          <a:p>
            <a:r>
              <a:t>CTE bei Nicht-Sportler*innen</a:t>
            </a:r>
          </a:p>
        </p:txBody>
      </p:sp>
      <p:sp>
        <p:nvSpPr>
          <p:cNvPr id="281" name="The Human Cannonball Of Westminster (o. D.)"/>
          <p:cNvSpPr txBox="1"/>
          <p:nvPr/>
        </p:nvSpPr>
        <p:spPr>
          <a:xfrm>
            <a:off x="386544" y="5371747"/>
            <a:ext cx="2214126"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defRPr sz="800">
                <a:solidFill>
                  <a:schemeClr val="accent4">
                    <a:lumOff val="28000"/>
                  </a:schemeClr>
                </a:solidFill>
                <a:latin typeface="D-DIN"/>
                <a:ea typeface="D-DIN"/>
                <a:cs typeface="D-DIN"/>
                <a:sym typeface="D-DIN"/>
              </a:defRPr>
            </a:pPr>
            <a:r>
              <a:rPr i="1">
                <a:latin typeface="+mn-lt"/>
              </a:rPr>
              <a:t>The Human Cannonball Of Westminster</a:t>
            </a:r>
            <a:r>
              <a:rPr>
                <a:latin typeface="+mn-lt"/>
              </a:rPr>
              <a:t> (o. D.)</a:t>
            </a:r>
          </a:p>
        </p:txBody>
      </p:sp>
      <p:sp>
        <p:nvSpPr>
          <p:cNvPr id="282" name="Abbildung 5…"/>
          <p:cNvSpPr txBox="1"/>
          <p:nvPr/>
        </p:nvSpPr>
        <p:spPr>
          <a:xfrm>
            <a:off x="395625" y="1550386"/>
            <a:ext cx="1414423"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609600" indent="-609600" defTabSz="457200">
              <a:defRPr sz="800" b="1">
                <a:solidFill>
                  <a:schemeClr val="accent3">
                    <a:lumOff val="11000"/>
                  </a:schemeClr>
                </a:solidFill>
                <a:latin typeface="D-DIN"/>
                <a:ea typeface="D-DIN"/>
                <a:cs typeface="D-DIN"/>
                <a:sym typeface="D-DIN"/>
              </a:defRPr>
            </a:pPr>
            <a:r>
              <a:rPr dirty="0" err="1">
                <a:latin typeface="+mn-lt"/>
              </a:rPr>
              <a:t>Abbildung</a:t>
            </a:r>
            <a:r>
              <a:rPr dirty="0">
                <a:latin typeface="+mn-lt"/>
              </a:rPr>
              <a:t> 5</a:t>
            </a:r>
          </a:p>
          <a:p>
            <a:pPr marL="609600" indent="-609600" defTabSz="457200">
              <a:defRPr sz="800" i="1">
                <a:solidFill>
                  <a:schemeClr val="accent3">
                    <a:lumOff val="11000"/>
                  </a:schemeClr>
                </a:solidFill>
                <a:latin typeface="D-DIN"/>
                <a:ea typeface="D-DIN"/>
                <a:cs typeface="D-DIN"/>
                <a:sym typeface="D-DIN"/>
              </a:defRPr>
            </a:pPr>
            <a:r>
              <a:rPr dirty="0" err="1">
                <a:latin typeface="+mn-lt"/>
              </a:rPr>
              <a:t>Menschliche</a:t>
            </a:r>
            <a:r>
              <a:rPr dirty="0">
                <a:latin typeface="+mn-lt"/>
              </a:rPr>
              <a:t> „</a:t>
            </a:r>
            <a:r>
              <a:rPr dirty="0" err="1">
                <a:latin typeface="+mn-lt"/>
              </a:rPr>
              <a:t>Kanonenkugel</a:t>
            </a:r>
            <a:r>
              <a:rPr dirty="0">
                <a:latin typeface="+mn-lt"/>
              </a:rPr>
              <a:t>“</a:t>
            </a:r>
          </a:p>
        </p:txBody>
      </p:sp>
      <p:pic>
        <p:nvPicPr>
          <p:cNvPr id="283" name="cannon.jpeg" descr="cannon.jpeg"/>
          <p:cNvPicPr>
            <a:picLocks noChangeAspect="1"/>
          </p:cNvPicPr>
          <p:nvPr/>
        </p:nvPicPr>
        <p:blipFill>
          <a:blip r:embed="rId3"/>
          <a:stretch>
            <a:fillRect/>
          </a:stretch>
        </p:blipFill>
        <p:spPr>
          <a:xfrm>
            <a:off x="411026" y="1898898"/>
            <a:ext cx="4514552" cy="3440027"/>
          </a:xfrm>
          <a:prstGeom prst="rect">
            <a:avLst/>
          </a:prstGeom>
          <a:ln w="12700">
            <a:miter lim="400000"/>
          </a:ln>
        </p:spPr>
      </p:pic>
      <p:sp>
        <p:nvSpPr>
          <p:cNvPr id="284" name="Opfer häuslicher Gewalt…"/>
          <p:cNvSpPr txBox="1"/>
          <p:nvPr/>
        </p:nvSpPr>
        <p:spPr>
          <a:xfrm>
            <a:off x="5217841" y="2862302"/>
            <a:ext cx="3055497"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80473" indent="-180473">
              <a:buSzPct val="100000"/>
              <a:buChar char="•"/>
            </a:pPr>
            <a:r>
              <a:rPr>
                <a:latin typeface="+mn-lt"/>
              </a:rPr>
              <a:t>Opfer häuslicher Gewalt</a:t>
            </a:r>
          </a:p>
          <a:p>
            <a:pPr marL="180473" indent="-180473">
              <a:buSzPct val="100000"/>
              <a:buChar char="•"/>
            </a:pPr>
            <a:r>
              <a:rPr>
                <a:latin typeface="+mn-lt"/>
              </a:rPr>
              <a:t>Soldat*innen</a:t>
            </a:r>
          </a:p>
          <a:p>
            <a:pPr marL="180473" indent="-180473">
              <a:buSzPct val="100000"/>
              <a:buChar char="•"/>
            </a:pPr>
            <a:r>
              <a:rPr>
                <a:latin typeface="+mn-lt"/>
              </a:rPr>
              <a:t>Menschen mit Epilepsie</a:t>
            </a:r>
          </a:p>
          <a:p>
            <a:pPr marL="180473" indent="-180473">
              <a:buSzPct val="100000"/>
              <a:buChar char="•"/>
            </a:pPr>
            <a:r>
              <a:rPr>
                <a:latin typeface="+mn-lt"/>
              </a:rPr>
              <a:t>Stunt-Doubles</a:t>
            </a:r>
          </a:p>
          <a:p>
            <a:r>
              <a:rPr>
                <a:latin typeface="+mn-lt"/>
              </a:rPr>
              <a:t>…</a:t>
            </a:r>
          </a:p>
        </p:txBody>
      </p:sp>
    </p:spTree>
  </p:cSld>
  <p:clrMapOvr>
    <a:masterClrMapping/>
  </p:clrMapOvr>
  <p:transition spd="med"/>
</p:sld>
</file>

<file path=ppt/theme/theme1.xml><?xml version="1.0" encoding="utf-8"?>
<a:theme xmlns:a="http://schemas.openxmlformats.org/drawingml/2006/main" name="neurofun_seminar">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Custom 9">
      <a:majorFont>
        <a:latin typeface="Franklin Gothic Book"/>
        <a:ea typeface="Times New Roman"/>
        <a:cs typeface="Times New Roman"/>
      </a:majorFont>
      <a:minorFont>
        <a:latin typeface="Segoe UI"/>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p="http://schemas.openxmlformats.org/presentationml/2006/main" xmlns:r="http://schemas.openxmlformats.org/officeDocument/2006/relationships" xmlns="" val="1"/>
          </a:ext>
        </a:extLst>
      </a:spPr>
      <a:bodyPr lIns="45719" rIns="45719">
        <a:spAutoFit/>
      </a:bodyPr>
      <a:lstStyle>
        <a:defPPr algn="l">
          <a:defRPr dirty="0" err="1">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neurofun_seminar" id="{7C5FDB2F-81B1-4DDC-B20D-B1B2F5D3A739}" vid="{36F7126D-9B3E-4E1E-A87A-44AAF1664698}"/>
    </a:ext>
  </a:extLst>
</a:theme>
</file>

<file path=ppt/theme/theme2.xml><?xml version="1.0" encoding="utf-8"?>
<a:theme xmlns:a="http://schemas.openxmlformats.org/drawingml/2006/main" name="Office-Desig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Design">
      <a:majorFont>
        <a:latin typeface="Times New Roman"/>
        <a:ea typeface="Times New Roman"/>
        <a:cs typeface="Times New Roman"/>
      </a:majorFont>
      <a:minorFont>
        <a:latin typeface="Helvetica"/>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neurofun_seminar</Template>
  <TotalTime>0</TotalTime>
  <Words>2830</Words>
  <Application>Microsoft Office PowerPoint</Application>
  <PresentationFormat>Custom</PresentationFormat>
  <Paragraphs>263</Paragraphs>
  <Slides>21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D-DIN</vt:lpstr>
      <vt:lpstr>Franklin Gothic Book</vt:lpstr>
      <vt:lpstr>Franklin Gothic Medium Cond</vt:lpstr>
      <vt:lpstr>Gill Sans Light</vt:lpstr>
      <vt:lpstr>Roboto Light</vt:lpstr>
      <vt:lpstr>Segoe UI</vt:lpstr>
      <vt:lpstr>Times New Roman</vt:lpstr>
      <vt:lpstr>neurofun_seminar</vt:lpstr>
      <vt:lpstr>PowerPoint Presentation</vt:lpstr>
      <vt:lpstr>Inhalt</vt:lpstr>
      <vt:lpstr>Aufgaben des präfrontalen Kortex</vt:lpstr>
      <vt:lpstr>Strom im Gehirn</vt:lpstr>
      <vt:lpstr>(Pre)frontal cortex &amp; DBS</vt:lpstr>
      <vt:lpstr>(Pre)frontal cortex &amp; DBS</vt:lpstr>
      <vt:lpstr>Wiederholung CTE: Aaron Hernandez</vt:lpstr>
      <vt:lpstr>Fallbeispiel CTE: Dave Duerson</vt:lpstr>
      <vt:lpstr>CTE bei Nicht-Sportler*innen</vt:lpstr>
      <vt:lpstr>Gehirnerschütterungen und CTE</vt:lpstr>
      <vt:lpstr>Gehirnerschütterungen und CTE</vt:lpstr>
      <vt:lpstr>Coup-Contre-Coup-Mechanismus</vt:lpstr>
      <vt:lpstr>CTE: Pathophysiologie</vt:lpstr>
      <vt:lpstr>CTE: Pathophysiologie</vt:lpstr>
      <vt:lpstr>CTE: Symptome</vt:lpstr>
      <vt:lpstr>Gruppenarbeit</vt:lpstr>
      <vt:lpstr>Aufgaben für alle Gruppen</vt:lpstr>
      <vt:lpstr>Gruppenarbeit</vt:lpstr>
      <vt:lpstr>Infos zur Abgabe der Seminaraufgaben</vt:lpstr>
      <vt:lpstr>Was machen wir nächstes Mal?</vt:lpstr>
      <vt:lpstr>Abbildungen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Julius Welzel</cp:lastModifiedBy>
  <cp:revision>5</cp:revision>
  <dcterms:modified xsi:type="dcterms:W3CDTF">2022-06-28T08:12:34Z</dcterms:modified>
</cp:coreProperties>
</file>